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4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44"/>
  </p:notesMasterIdLst>
  <p:sldIdLst>
    <p:sldId id="256" r:id="rId4"/>
    <p:sldId id="315" r:id="rId5"/>
    <p:sldId id="258" r:id="rId6"/>
    <p:sldId id="321" r:id="rId7"/>
    <p:sldId id="511" r:id="rId8"/>
    <p:sldId id="495" r:id="rId9"/>
    <p:sldId id="515" r:id="rId10"/>
    <p:sldId id="484" r:id="rId11"/>
    <p:sldId id="485" r:id="rId12"/>
    <p:sldId id="519" r:id="rId13"/>
    <p:sldId id="488" r:id="rId14"/>
    <p:sldId id="510" r:id="rId15"/>
    <p:sldId id="520" r:id="rId16"/>
    <p:sldId id="491" r:id="rId17"/>
    <p:sldId id="490" r:id="rId18"/>
    <p:sldId id="496" r:id="rId19"/>
    <p:sldId id="497" r:id="rId20"/>
    <p:sldId id="498" r:id="rId21"/>
    <p:sldId id="501" r:id="rId22"/>
    <p:sldId id="499" r:id="rId23"/>
    <p:sldId id="517" r:id="rId24"/>
    <p:sldId id="502" r:id="rId25"/>
    <p:sldId id="521" r:id="rId26"/>
    <p:sldId id="503" r:id="rId27"/>
    <p:sldId id="504" r:id="rId28"/>
    <p:sldId id="512" r:id="rId29"/>
    <p:sldId id="523" r:id="rId30"/>
    <p:sldId id="524" r:id="rId31"/>
    <p:sldId id="513" r:id="rId32"/>
    <p:sldId id="518" r:id="rId33"/>
    <p:sldId id="492" r:id="rId34"/>
    <p:sldId id="522" r:id="rId35"/>
    <p:sldId id="505" r:id="rId36"/>
    <p:sldId id="506" r:id="rId37"/>
    <p:sldId id="507" r:id="rId38"/>
    <p:sldId id="508" r:id="rId39"/>
    <p:sldId id="509" r:id="rId40"/>
    <p:sldId id="514" r:id="rId41"/>
    <p:sldId id="395" r:id="rId42"/>
    <p:sldId id="314" r:id="rId43"/>
  </p:sldIdLst>
  <p:sldSz cx="12192000" cy="6858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iXi3Xnq+HVFNbuacJeBTjJcTR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75F"/>
    <a:srgbClr val="D9D9D9"/>
    <a:srgbClr val="F2F3F3"/>
    <a:srgbClr val="FFFFFF"/>
    <a:srgbClr val="EEECE1"/>
    <a:srgbClr val="94A2AC"/>
    <a:srgbClr val="D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 autoAdjust="0"/>
    <p:restoredTop sz="94645"/>
  </p:normalViewPr>
  <p:slideViewPr>
    <p:cSldViewPr snapToGrid="0">
      <p:cViewPr varScale="1">
        <p:scale>
          <a:sx n="133" d="100"/>
          <a:sy n="133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97" Type="http://schemas.openxmlformats.org/officeDocument/2006/relationships/customXml" Target="../customXml/item2.xml"/><Relationship Id="rId7" Type="http://schemas.openxmlformats.org/officeDocument/2006/relationships/slide" Target="slides/slide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" Type="http://schemas.openxmlformats.org/officeDocument/2006/relationships/slide" Target="slides/slide2.xml"/><Relationship Id="rId95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93" Type="http://schemas.openxmlformats.org/officeDocument/2006/relationships/viewProps" Target="viewProps.xml"/><Relationship Id="rId98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91" Type="http://customschemas.google.com/relationships/presentationmetadata" Target="metadata"/><Relationship Id="rId9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9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0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12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E14E8533-1633-64E3-B6D0-AC0EFD28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57C63EDB-2D14-880F-358A-290CD5CB2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50415186-CEA1-6622-195D-F27678AF0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56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73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534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52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972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51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63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56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DE99E165-2FF2-9F42-DC1B-97A19BBBC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>
            <a:extLst>
              <a:ext uri="{FF2B5EF4-FFF2-40B4-BE49-F238E27FC236}">
                <a16:creationId xmlns:a16="http://schemas.microsoft.com/office/drawing/2014/main" id="{FEC52911-687D-1D46-1B63-F69F2517A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>
            <a:extLst>
              <a:ext uri="{FF2B5EF4-FFF2-40B4-BE49-F238E27FC236}">
                <a16:creationId xmlns:a16="http://schemas.microsoft.com/office/drawing/2014/main" id="{30C76A3A-EC9F-6812-DD19-384A79829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>
            <a:extLst>
              <a:ext uri="{FF2B5EF4-FFF2-40B4-BE49-F238E27FC236}">
                <a16:creationId xmlns:a16="http://schemas.microsoft.com/office/drawing/2014/main" id="{C569BE35-48BB-1393-4BDE-80BF0CB70D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45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25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A41EFE6A-1C3D-A5F1-B897-44C9A7434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116AC8C1-FD94-C789-1EAD-720B6BB7E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7FD3762C-2EEF-8AF9-636E-303807E07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324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897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166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285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9A3890F8-FC97-4447-ED78-55467666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CA952E08-79AE-D698-6A24-A48031AC2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3E46EC64-DA9A-2D40-FC9B-5DC15770F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940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2E7134B9-E84C-545F-9C53-30449EC65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19CF5B80-3476-34C6-C7F3-194B5D441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7B333B74-B579-0EF5-8386-69F9661FE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49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B33C0E00-9365-B784-F24A-4958222A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>
            <a:extLst>
              <a:ext uri="{FF2B5EF4-FFF2-40B4-BE49-F238E27FC236}">
                <a16:creationId xmlns:a16="http://schemas.microsoft.com/office/drawing/2014/main" id="{DADC98B9-B325-67AE-E829-4C9C8A0FB5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>
            <a:extLst>
              <a:ext uri="{FF2B5EF4-FFF2-40B4-BE49-F238E27FC236}">
                <a16:creationId xmlns:a16="http://schemas.microsoft.com/office/drawing/2014/main" id="{538A962D-1EEC-A787-2D71-BDBA1CAE6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>
            <a:extLst>
              <a:ext uri="{FF2B5EF4-FFF2-40B4-BE49-F238E27FC236}">
                <a16:creationId xmlns:a16="http://schemas.microsoft.com/office/drawing/2014/main" id="{2CC8CF19-CAF3-E38F-E9FF-C24EC5884D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87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33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80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F000E9D0-D998-E275-3551-7ECFB48F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467B895E-81DF-C0B0-A2D5-7367B37F8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578890B0-CF04-31B4-D231-C744C4AA6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060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26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55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41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303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516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D86D9C9E-519C-FCDD-3C90-3A938A4E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:notes">
            <a:extLst>
              <a:ext uri="{FF2B5EF4-FFF2-40B4-BE49-F238E27FC236}">
                <a16:creationId xmlns:a16="http://schemas.microsoft.com/office/drawing/2014/main" id="{997E89A6-0E41-4CCE-57D4-E5C49AB1A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8:notes">
            <a:extLst>
              <a:ext uri="{FF2B5EF4-FFF2-40B4-BE49-F238E27FC236}">
                <a16:creationId xmlns:a16="http://schemas.microsoft.com/office/drawing/2014/main" id="{286A526B-0DC1-B15A-E86F-D38159E7B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997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875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76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50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EA005A39-C47E-7002-3E71-E190C681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51630D6A-AF98-0BF7-AA07-59072A8FD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0D9D87F3-7373-95B9-F4C7-BA9A25C4AE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16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37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732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9272D09A-8119-EC34-DAD0-083092E5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>
            <a:extLst>
              <a:ext uri="{FF2B5EF4-FFF2-40B4-BE49-F238E27FC236}">
                <a16:creationId xmlns:a16="http://schemas.microsoft.com/office/drawing/2014/main" id="{57874024-DCA8-EC4C-DA8C-32A449547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>
            <a:extLst>
              <a:ext uri="{FF2B5EF4-FFF2-40B4-BE49-F238E27FC236}">
                <a16:creationId xmlns:a16="http://schemas.microsoft.com/office/drawing/2014/main" id="{B81126F8-FEFA-4FA7-7254-EDF25ACFC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02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888888"/>
              </a:buClr>
              <a:buSzPts val="426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46"/>
              </a:spcBef>
              <a:spcAft>
                <a:spcPts val="0"/>
              </a:spcAft>
              <a:buClr>
                <a:srgbClr val="888888"/>
              </a:buClr>
              <a:buSzPts val="373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39"/>
              </a:spcBef>
              <a:spcAft>
                <a:spcPts val="0"/>
              </a:spcAft>
              <a:buClr>
                <a:srgbClr val="888888"/>
              </a:buClr>
              <a:buSzPts val="319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2"/>
          <p:cNvSpPr txBox="1">
            <a:spLocks noGrp="1"/>
          </p:cNvSpPr>
          <p:nvPr>
            <p:ph type="body" idx="1"/>
          </p:nvPr>
        </p:nvSpPr>
        <p:spPr>
          <a:xfrm>
            <a:off x="2389717" y="5367344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3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4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4"/>
          <p:cNvSpPr txBox="1">
            <a:spLocks noGrp="1"/>
          </p:cNvSpPr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4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4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4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73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1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74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1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0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85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4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21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16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42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6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28"/>
              <a:buFont typeface="Calibri"/>
              <a:buNone/>
              <a:defRPr sz="5328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6"/>
          <p:cNvSpPr txBox="1"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4"/>
              <a:buNone/>
              <a:defRPr sz="2664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8"/>
              <a:buNone/>
              <a:defRPr sz="239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6"/>
              </a:spcBef>
              <a:spcAft>
                <a:spcPts val="0"/>
              </a:spcAft>
              <a:buClr>
                <a:srgbClr val="888888"/>
              </a:buClr>
              <a:buSzPts val="2131"/>
              <a:buNone/>
              <a:defRPr sz="2131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5"/>
              <a:buNone/>
              <a:defRPr sz="186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1" name="Google Shape;41;p7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•"/>
              <a:defRPr sz="3730"/>
            </a:lvl1pPr>
            <a:lvl2pPr marL="914400" lvl="1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–"/>
              <a:defRPr sz="3197"/>
            </a:lvl2pPr>
            <a:lvl3pPr marL="1371600" lvl="2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3pPr>
            <a:lvl4pPr marL="1828800" lvl="3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–"/>
              <a:defRPr sz="2398"/>
            </a:lvl4pPr>
            <a:lvl5pPr marL="2286000" lvl="4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»"/>
              <a:defRPr sz="2398"/>
            </a:lvl5pPr>
            <a:lvl6pPr marL="2743200" lvl="5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6pPr>
            <a:lvl7pPr marL="3200400" lvl="6" indent="-38087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7pPr>
            <a:lvl8pPr marL="3657600" lvl="7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8pPr>
            <a:lvl9pPr marL="4114800" lvl="8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48" name="Google Shape;48;p7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49" name="Google Shape;49;p78"/>
          <p:cNvSpPr txBox="1">
            <a:spLocks noGrp="1"/>
          </p:cNvSpPr>
          <p:nvPr>
            <p:ph type="body" idx="3"/>
          </p:nvPr>
        </p:nvSpPr>
        <p:spPr>
          <a:xfrm>
            <a:off x="619337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None/>
              <a:defRPr sz="3197" b="1"/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None/>
              <a:defRPr sz="2664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/>
            </a:lvl3pPr>
            <a:lvl4pPr marL="1828800" lvl="3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4pPr>
            <a:lvl5pPr marL="2286000" lvl="4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5pPr>
            <a:lvl6pPr marL="2743200" lvl="5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6pPr>
            <a:lvl7pPr marL="3200400" lvl="6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7pPr>
            <a:lvl8pPr marL="3657600" lvl="7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8pPr>
            <a:lvl9pPr marL="4114800" lvl="8" indent="-228600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None/>
              <a:defRPr sz="2131" b="1"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body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1pPr>
            <a:lvl2pPr marL="914400" lvl="1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2pPr>
            <a:lvl3pPr marL="1371600" lvl="2" indent="-380872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8"/>
              <a:buChar char="•"/>
              <a:defRPr sz="2398"/>
            </a:lvl3pPr>
            <a:lvl4pPr marL="1828800" lvl="3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–"/>
              <a:defRPr sz="2131"/>
            </a:lvl4pPr>
            <a:lvl5pPr marL="2286000" lvl="4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»"/>
              <a:defRPr sz="2131"/>
            </a:lvl5pPr>
            <a:lvl6pPr marL="2743200" lvl="5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6pPr>
            <a:lvl7pPr marL="3200400" lvl="6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7pPr>
            <a:lvl8pPr marL="3657600" lvl="7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8pPr>
            <a:lvl9pPr marL="4114800" lvl="8" indent="-363918" algn="l"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131"/>
              <a:buChar char="•"/>
              <a:defRPr sz="2131"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1"/>
          <p:cNvSpPr txBox="1"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4"/>
              <a:buFont typeface="Calibri"/>
              <a:buNone/>
              <a:defRPr sz="2664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1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3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Char char="•"/>
              <a:defRPr sz="4263"/>
            </a:lvl1pPr>
            <a:lvl2pPr marL="914400" lvl="1" indent="-465455" algn="l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Char char="–"/>
              <a:defRPr sz="3730"/>
            </a:lvl2pPr>
            <a:lvl3pPr marL="1371600" lvl="2" indent="-431609" algn="l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Char char="•"/>
              <a:defRPr sz="3197"/>
            </a:lvl3pPr>
            <a:lvl4pPr marL="1828800" lvl="3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–"/>
              <a:defRPr sz="2664"/>
            </a:lvl4pPr>
            <a:lvl5pPr marL="2286000" lvl="4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»"/>
              <a:defRPr sz="2664"/>
            </a:lvl5pPr>
            <a:lvl6pPr marL="2743200" lvl="5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6pPr>
            <a:lvl7pPr marL="3200400" lvl="6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7pPr>
            <a:lvl8pPr marL="3657600" lvl="7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8pPr>
            <a:lvl9pPr marL="4114800" lvl="8" indent="-39776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Char char="•"/>
              <a:defRPr sz="2664"/>
            </a:lvl9pPr>
          </a:lstStyle>
          <a:p>
            <a:endParaRPr/>
          </a:p>
        </p:txBody>
      </p:sp>
      <p:sp>
        <p:nvSpPr>
          <p:cNvPr id="66" name="Google Shape;66;p81"/>
          <p:cNvSpPr txBox="1">
            <a:spLocks noGrp="1"/>
          </p:cNvSpPr>
          <p:nvPr>
            <p:ph type="body" idx="2"/>
          </p:nvPr>
        </p:nvSpPr>
        <p:spPr>
          <a:xfrm>
            <a:off x="609613" y="1435106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5"/>
              <a:buNone/>
              <a:defRPr sz="1865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99"/>
              <a:buNone/>
              <a:defRPr sz="1599"/>
            </a:lvl2pPr>
            <a:lvl3pPr marL="1371600" lvl="2" indent="-22860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2"/>
              <a:buNone/>
              <a:defRPr sz="1332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199"/>
              <a:buNone/>
              <a:defRPr sz="1199"/>
            </a:lvl9pPr>
          </a:lstStyle>
          <a:p>
            <a:endParaRPr/>
          </a:p>
        </p:txBody>
      </p:sp>
      <p:sp>
        <p:nvSpPr>
          <p:cNvPr id="67" name="Google Shape;67;p8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0" descr="fiap_elemento1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1"/>
              <a:buFont typeface="Calibri"/>
              <a:buNone/>
              <a:defRPr sz="586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30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3"/>
              <a:buFont typeface="Arial"/>
              <a:buChar char="•"/>
              <a:defRPr sz="4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455" algn="l" rtl="0"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0"/>
              <a:buFont typeface="Arial"/>
              <a:buChar char="–"/>
              <a:defRPr sz="37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609" algn="l" rtl="0">
              <a:spcBef>
                <a:spcPts val="639"/>
              </a:spcBef>
              <a:spcAft>
                <a:spcPts val="0"/>
              </a:spcAft>
              <a:buClr>
                <a:schemeClr val="dk1"/>
              </a:buClr>
              <a:buSzPts val="3197"/>
              <a:buFont typeface="Arial"/>
              <a:buChar char="•"/>
              <a:defRPr sz="31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–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»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76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4"/>
              <a:buFont typeface="Arial"/>
              <a:buChar char="•"/>
              <a:defRPr sz="26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5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6" name="Google Shape;16;p60"/>
          <p:cNvGrpSpPr/>
          <p:nvPr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7" name="Google Shape;17;p6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60" descr="mba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95" name="Google Shape;95;p63"/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6" name="Google Shape;96;p6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63" descr="mba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31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est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ummyjson.com/products/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6yiqUFwE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iki.python.org.br/GuiaDeEstilo" TargetMode="External"/><Relationship Id="rId4" Type="http://schemas.openxmlformats.org/officeDocument/2006/relationships/hyperlink" Target="https://cursos.alura.com.br/course/python-tdd-explorando-testes-unitari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41" y="-6344"/>
            <a:ext cx="12203282" cy="686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055" y="1356452"/>
            <a:ext cx="2409891" cy="64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9" y="0"/>
            <a:ext cx="12180722" cy="685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BE7744FA-A432-33C8-9380-4F80FBFD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8AFD971D-DDF6-70C2-0975-0D82DE686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ANTES DO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MACHINE LEARNING 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E51FAC-258E-347D-1497-3F8FEC136614}"/>
              </a:ext>
            </a:extLst>
          </p:cNvPr>
          <p:cNvSpPr/>
          <p:nvPr/>
        </p:nvSpPr>
        <p:spPr>
          <a:xfrm>
            <a:off x="6255691" y="3270380"/>
            <a:ext cx="4764332" cy="2217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Aplicação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D9CD7FFA-A6C5-FC26-3932-F4F8360EA337}"/>
              </a:ext>
            </a:extLst>
          </p:cNvPr>
          <p:cNvSpPr txBox="1"/>
          <p:nvPr/>
        </p:nvSpPr>
        <p:spPr>
          <a:xfrm>
            <a:off x="280416" y="1215272"/>
            <a:ext cx="114416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Apesar de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significar “Machine Learning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e haver uma divisão bem definida entre a construção de modelos e sua disponibilização em produção, ainda existe uma parte, embora menor, relacionada ao desenvolvimento de aplicações. Essa parte diz respeito à forma como os modelos de aprendizado de máquina são expostos e utilizados, geralmente por meio de APIs, o que requer práticas específicas de engenharia de software para garantir eficiência, escalabilidade e segurança.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98722B-F75B-A283-56CE-569AD66C3FA8}"/>
              </a:ext>
            </a:extLst>
          </p:cNvPr>
          <p:cNvSpPr/>
          <p:nvPr/>
        </p:nvSpPr>
        <p:spPr>
          <a:xfrm>
            <a:off x="6255691" y="5673781"/>
            <a:ext cx="4764332" cy="649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DevOps</a:t>
            </a:r>
            <a:endParaRPr lang="pt-BR" sz="16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B05248F-AA2F-CFF5-9ABD-7C09A1D64AE2}"/>
              </a:ext>
            </a:extLst>
          </p:cNvPr>
          <p:cNvSpPr/>
          <p:nvPr/>
        </p:nvSpPr>
        <p:spPr>
          <a:xfrm>
            <a:off x="6556965" y="4500486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0B7A729-4CFB-A042-B07B-6C20CE9124CE}"/>
              </a:ext>
            </a:extLst>
          </p:cNvPr>
          <p:cNvSpPr/>
          <p:nvPr/>
        </p:nvSpPr>
        <p:spPr>
          <a:xfrm>
            <a:off x="8245697" y="4500483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App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D3C0DFE-EF0A-8BE0-AF3A-9D1F7D987CEE}"/>
              </a:ext>
            </a:extLst>
          </p:cNvPr>
          <p:cNvSpPr/>
          <p:nvPr/>
        </p:nvSpPr>
        <p:spPr>
          <a:xfrm>
            <a:off x="9738576" y="4500484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App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87FD5A-77D4-3FB2-E1FD-3F31A024CEF5}"/>
              </a:ext>
            </a:extLst>
          </p:cNvPr>
          <p:cNvSpPr/>
          <p:nvPr/>
        </p:nvSpPr>
        <p:spPr>
          <a:xfrm>
            <a:off x="818424" y="3270380"/>
            <a:ext cx="4764332" cy="2217865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Modelos de Machine Learning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CB3E046-9252-B079-E840-7441A523944E}"/>
              </a:ext>
            </a:extLst>
          </p:cNvPr>
          <p:cNvSpPr/>
          <p:nvPr/>
        </p:nvSpPr>
        <p:spPr>
          <a:xfrm>
            <a:off x="818424" y="5673781"/>
            <a:ext cx="4764332" cy="64938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MLOps</a:t>
            </a:r>
            <a:endParaRPr lang="pt-BR" sz="16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7F7D40D-823B-4E5A-AD8C-D42E10C13683}"/>
              </a:ext>
            </a:extLst>
          </p:cNvPr>
          <p:cNvSpPr/>
          <p:nvPr/>
        </p:nvSpPr>
        <p:spPr>
          <a:xfrm>
            <a:off x="1119622" y="3780384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Predição de Vendas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806CB5A-1BA3-FDC6-485D-1971FED55702}"/>
              </a:ext>
            </a:extLst>
          </p:cNvPr>
          <p:cNvSpPr/>
          <p:nvPr/>
        </p:nvSpPr>
        <p:spPr>
          <a:xfrm>
            <a:off x="2613408" y="3780384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Predição de </a:t>
            </a:r>
            <a:r>
              <a:rPr lang="pt-BR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Churn</a:t>
            </a:r>
            <a:endParaRPr lang="pt-BR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7570486-D5ED-0B00-BDA3-2736C293A91F}"/>
              </a:ext>
            </a:extLst>
          </p:cNvPr>
          <p:cNvSpPr/>
          <p:nvPr/>
        </p:nvSpPr>
        <p:spPr>
          <a:xfrm>
            <a:off x="4107195" y="3780383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Anti-fraude</a:t>
            </a:r>
            <a:endParaRPr lang="pt-BR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4B9785-FF31-E006-308D-467EBB555485}"/>
              </a:ext>
            </a:extLst>
          </p:cNvPr>
          <p:cNvSpPr/>
          <p:nvPr/>
        </p:nvSpPr>
        <p:spPr>
          <a:xfrm>
            <a:off x="4107195" y="4508499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53D9206-02ED-26A1-1387-6B2F3E2E2F7F}"/>
              </a:ext>
            </a:extLst>
          </p:cNvPr>
          <p:cNvSpPr/>
          <p:nvPr/>
        </p:nvSpPr>
        <p:spPr>
          <a:xfrm>
            <a:off x="2613408" y="4508500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59FE5E1-6770-0B54-49C8-9FDB6B5E2EC8}"/>
              </a:ext>
            </a:extLst>
          </p:cNvPr>
          <p:cNvSpPr/>
          <p:nvPr/>
        </p:nvSpPr>
        <p:spPr>
          <a:xfrm>
            <a:off x="1119621" y="4508501"/>
            <a:ext cx="1073794" cy="6200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cxnSp>
        <p:nvCxnSpPr>
          <p:cNvPr id="10" name="Conector de Seta Reta 12">
            <a:extLst>
              <a:ext uri="{FF2B5EF4-FFF2-40B4-BE49-F238E27FC236}">
                <a16:creationId xmlns:a16="http://schemas.microsoft.com/office/drawing/2014/main" id="{CC2E56E8-5035-B6DC-4045-04E214E4A297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5180989" y="4810505"/>
            <a:ext cx="1375976" cy="8013"/>
          </a:xfrm>
          <a:prstGeom prst="straightConnector1">
            <a:avLst/>
          </a:prstGeom>
          <a:ln w="38100">
            <a:solidFill>
              <a:srgbClr val="E037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2">
            <a:extLst>
              <a:ext uri="{FF2B5EF4-FFF2-40B4-BE49-F238E27FC236}">
                <a16:creationId xmlns:a16="http://schemas.microsoft.com/office/drawing/2014/main" id="{99000D6C-42FB-B3A1-225C-13CE1733581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>
          <a:xfrm rot="5400000" flipH="1" flipV="1">
            <a:off x="8684666" y="2909680"/>
            <a:ext cx="2" cy="3181611"/>
          </a:xfrm>
          <a:prstGeom prst="curvedConnector3">
            <a:avLst>
              <a:gd name="adj1" fmla="val 114301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12">
            <a:extLst>
              <a:ext uri="{FF2B5EF4-FFF2-40B4-BE49-F238E27FC236}">
                <a16:creationId xmlns:a16="http://schemas.microsoft.com/office/drawing/2014/main" id="{F77BB8CB-1563-0495-1D4C-D569705C5CE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7630759" y="4810502"/>
            <a:ext cx="614938" cy="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6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ANTES DO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MACHINE LEARNING 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1144168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ML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Engineer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é um profissional, de acordo com a AWS,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“...possui a habilidade de projetar, implementar, implantar e manter soluções de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para problemas de negócio.”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Não compete com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na verdade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MLOps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utiliza esta importante fundação para trazer mais valor ao viabilidade ML as a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5F184FC-3558-384C-DD8B-9727DFCA56CA}"/>
              </a:ext>
            </a:extLst>
          </p:cNvPr>
          <p:cNvSpPr/>
          <p:nvPr/>
        </p:nvSpPr>
        <p:spPr>
          <a:xfrm>
            <a:off x="3879293" y="5153602"/>
            <a:ext cx="3666089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Automation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093F59A-3942-5002-AF40-91C3DA8C088E}"/>
              </a:ext>
            </a:extLst>
          </p:cNvPr>
          <p:cNvSpPr/>
          <p:nvPr/>
        </p:nvSpPr>
        <p:spPr>
          <a:xfrm>
            <a:off x="3879294" y="4421159"/>
            <a:ext cx="2789954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Platform Automation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C566EB3-6326-1B99-B137-85852DE00A8F}"/>
              </a:ext>
            </a:extLst>
          </p:cNvPr>
          <p:cNvSpPr/>
          <p:nvPr/>
        </p:nvSpPr>
        <p:spPr>
          <a:xfrm>
            <a:off x="3879293" y="3688716"/>
            <a:ext cx="1876377" cy="64938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MLOps</a:t>
            </a:r>
            <a:endParaRPr lang="pt-BR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2041A8-0217-1CA7-6B08-DB484FE3DC2A}"/>
              </a:ext>
            </a:extLst>
          </p:cNvPr>
          <p:cNvSpPr txBox="1"/>
          <p:nvPr/>
        </p:nvSpPr>
        <p:spPr>
          <a:xfrm>
            <a:off x="171360" y="5216683"/>
            <a:ext cx="3528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ETL, Streaming, Big Data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Store, Model Registry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F31EC0-5E95-4A11-BE31-BB1E196A5549}"/>
              </a:ext>
            </a:extLst>
          </p:cNvPr>
          <p:cNvSpPr txBox="1"/>
          <p:nvPr/>
        </p:nvSpPr>
        <p:spPr>
          <a:xfrm>
            <a:off x="171360" y="4484240"/>
            <a:ext cx="3528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Storage,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Serverless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Virtual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Machines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Containers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2FF195-CB57-84DE-D153-818C623CF0B4}"/>
              </a:ext>
            </a:extLst>
          </p:cNvPr>
          <p:cNvSpPr txBox="1"/>
          <p:nvPr/>
        </p:nvSpPr>
        <p:spPr>
          <a:xfrm>
            <a:off x="171360" y="5973026"/>
            <a:ext cx="3528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Versioning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Continous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Delivery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r>
              <a:rPr lang="pt-BR" sz="14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Testing, </a:t>
            </a:r>
            <a:r>
              <a:rPr lang="pt-BR" sz="14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Linting</a:t>
            </a:r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747AF8-4F91-A98E-8E9D-AFF5D651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35" y="5973366"/>
            <a:ext cx="667852" cy="667852"/>
          </a:xfrm>
          <a:prstGeom prst="rect">
            <a:avLst/>
          </a:prstGeom>
        </p:spPr>
      </p:pic>
      <p:pic>
        <p:nvPicPr>
          <p:cNvPr id="2058" name="Picture 10" descr="Using Pylint to write clean Python code | by Vishal Sharma | Towards Data  Science">
            <a:extLst>
              <a:ext uri="{FF2B5EF4-FFF2-40B4-BE49-F238E27FC236}">
                <a16:creationId xmlns:a16="http://schemas.microsoft.com/office/drawing/2014/main" id="{1C0A518D-0CA1-4312-E3E1-5AAC1266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393" y="5949126"/>
            <a:ext cx="1312753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imeiros passos com Git e Github | by xjulices | Medium">
            <a:extLst>
              <a:ext uri="{FF2B5EF4-FFF2-40B4-BE49-F238E27FC236}">
                <a16:creationId xmlns:a16="http://schemas.microsoft.com/office/drawing/2014/main" id="{03590AFC-0E93-F430-2B33-1C81ADC7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500" y="6039973"/>
            <a:ext cx="1048624" cy="3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Actions · GitHub">
            <a:extLst>
              <a:ext uri="{FF2B5EF4-FFF2-40B4-BE49-F238E27FC236}">
                <a16:creationId xmlns:a16="http://schemas.microsoft.com/office/drawing/2014/main" id="{368D76EE-4EAF-C407-F623-96E46DB3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124" y="6079156"/>
            <a:ext cx="456273" cy="4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85D776-1210-0F4D-FDDC-DAB6CBF3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46" y="5153602"/>
            <a:ext cx="678933" cy="67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ache Airflow - Wikipedia">
            <a:extLst>
              <a:ext uri="{FF2B5EF4-FFF2-40B4-BE49-F238E27FC236}">
                <a16:creationId xmlns:a16="http://schemas.microsoft.com/office/drawing/2014/main" id="{7C5526C9-7A7A-B17A-2F4C-A3DEE1F5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443" y="5246922"/>
            <a:ext cx="1048476" cy="40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ow to manage an end-to-end machine learning project with MLflow? part 1 |  by Yannawut Kimnaruk | MLearning.ai | Medium">
            <a:extLst>
              <a:ext uri="{FF2B5EF4-FFF2-40B4-BE49-F238E27FC236}">
                <a16:creationId xmlns:a16="http://schemas.microsoft.com/office/drawing/2014/main" id="{195F976B-4DB2-2795-ACEC-0E3F2BE6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83" y="5236215"/>
            <a:ext cx="1076092" cy="41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1F2677C-D6AB-02D2-6259-100F9636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836" y="4536095"/>
            <a:ext cx="700546" cy="4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ubeflow for data scientists introduction - Simple Talk">
            <a:extLst>
              <a:ext uri="{FF2B5EF4-FFF2-40B4-BE49-F238E27FC236}">
                <a16:creationId xmlns:a16="http://schemas.microsoft.com/office/drawing/2014/main" id="{42B6DDA1-65D2-C17D-85E4-4C304E25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335" y="4329928"/>
            <a:ext cx="1433818" cy="7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D1FD827-36D3-8F60-D87C-B57E42B97B08}"/>
              </a:ext>
            </a:extLst>
          </p:cNvPr>
          <p:cNvSpPr/>
          <p:nvPr/>
        </p:nvSpPr>
        <p:spPr>
          <a:xfrm>
            <a:off x="3879293" y="5886046"/>
            <a:ext cx="4632085" cy="649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Devops</a:t>
            </a:r>
            <a:endParaRPr lang="pt-BR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153FA63-F78A-0276-9DE1-DB9EA0DBE319}"/>
              </a:ext>
            </a:extLst>
          </p:cNvPr>
          <p:cNvCxnSpPr>
            <a:cxnSpLocks/>
          </p:cNvCxnSpPr>
          <p:nvPr/>
        </p:nvCxnSpPr>
        <p:spPr>
          <a:xfrm flipV="1">
            <a:off x="3714410" y="4020933"/>
            <a:ext cx="0" cy="2197330"/>
          </a:xfrm>
          <a:prstGeom prst="straightConnector1">
            <a:avLst/>
          </a:prstGeom>
          <a:ln w="57150">
            <a:solidFill>
              <a:srgbClr val="E037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0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PRINCIPÍOS</a:t>
            </a:r>
            <a:r>
              <a:rPr lang="pt-BR" sz="28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 REFERÊCIA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951053"/>
            <a:ext cx="114416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Diferentemente de uma aplicação tradicional, um modelo de aprendizado de máquina precisa seguir alguns princípios específicos. No Nubank (apresentado à época por </a:t>
            </a:r>
            <a:r>
              <a:rPr kumimoji="0" 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Luam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Catão), por exemplo, esses princípios servem como referência para garantir qualidade, robustez e alinhamento com os objetivos de negócio. Eles orientam desde a criação e validação do modelo até sua manutenção em produção, assegurando que o comportamento do sistema seja previsível e sustentável ao longo do tempo.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7E8DA0-76E9-420D-7AF2-C85612F2A612}"/>
              </a:ext>
            </a:extLst>
          </p:cNvPr>
          <p:cNvSpPr txBox="1"/>
          <p:nvPr/>
        </p:nvSpPr>
        <p:spPr>
          <a:xfrm>
            <a:off x="104555" y="6451275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https://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www.youtube.com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watch?v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=N96yiqUFwEo&amp;t=1109s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534BD4-D596-4CA2-8E5B-58DBB172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254" y="2128034"/>
            <a:ext cx="7943491" cy="41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97D974B3-EA50-452C-5211-AC1637D3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3418C40E-B6EC-5C67-3BE4-F0666322E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PRINCIPÍOS</a:t>
            </a:r>
            <a:r>
              <a:rPr lang="pt-BR" sz="28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 REFERÊCIA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386393B-6553-5888-6154-A64E763C25EF}"/>
              </a:ext>
            </a:extLst>
          </p:cNvPr>
          <p:cNvSpPr/>
          <p:nvPr/>
        </p:nvSpPr>
        <p:spPr>
          <a:xfrm>
            <a:off x="758890" y="1864848"/>
            <a:ext cx="2583025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Reprodutibilidade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15397C-B818-8793-EBFF-156CD92BC9D9}"/>
              </a:ext>
            </a:extLst>
          </p:cNvPr>
          <p:cNvSpPr/>
          <p:nvPr/>
        </p:nvSpPr>
        <p:spPr>
          <a:xfrm>
            <a:off x="758890" y="2845184"/>
            <a:ext cx="2583025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Consistência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6C18F49-8085-7133-670B-3C2363890984}"/>
              </a:ext>
            </a:extLst>
          </p:cNvPr>
          <p:cNvSpPr/>
          <p:nvPr/>
        </p:nvSpPr>
        <p:spPr>
          <a:xfrm>
            <a:off x="758890" y="3825520"/>
            <a:ext cx="2583025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Continuidade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3E8625C-E6A1-2190-2547-2068EED18334}"/>
              </a:ext>
            </a:extLst>
          </p:cNvPr>
          <p:cNvSpPr/>
          <p:nvPr/>
        </p:nvSpPr>
        <p:spPr>
          <a:xfrm>
            <a:off x="758890" y="4864580"/>
            <a:ext cx="2583025" cy="6493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Responsabilidade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6B9184-A0BF-43AE-A15A-9DCC094C319D}"/>
              </a:ext>
            </a:extLst>
          </p:cNvPr>
          <p:cNvSpPr txBox="1"/>
          <p:nvPr/>
        </p:nvSpPr>
        <p:spPr>
          <a:xfrm>
            <a:off x="3472543" y="1943317"/>
            <a:ext cx="81533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Modelos precisam ser reproduzíveis para que falhas possam ser verificadas, ou seja, um novo treinamento precisa ocorrer nas mesmas condições e com os mesmos valores, visando atender a requisitos de auditoria.</a:t>
            </a: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90979A-6CDC-C07C-43F6-72B8A8E92E73}"/>
              </a:ext>
            </a:extLst>
          </p:cNvPr>
          <p:cNvSpPr txBox="1"/>
          <p:nvPr/>
        </p:nvSpPr>
        <p:spPr>
          <a:xfrm>
            <a:off x="3472544" y="2923653"/>
            <a:ext cx="81533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 código-base deve incorporar métricas e monitoramento para promover reusabilidade e facilitar a manutenção.</a:t>
            </a: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A6174A3-6DFD-7039-87BE-819861E7571A}"/>
              </a:ext>
            </a:extLst>
          </p:cNvPr>
          <p:cNvSpPr txBox="1"/>
          <p:nvPr/>
        </p:nvSpPr>
        <p:spPr>
          <a:xfrm>
            <a:off x="3472544" y="3903989"/>
            <a:ext cx="81533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Para lidar de maneira mais eficaz com a incerteza e possibilitar iterações contínuas nos modelos e decisões.</a:t>
            </a: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0F1F88A-8479-0758-3287-2172D284DB66}"/>
              </a:ext>
            </a:extLst>
          </p:cNvPr>
          <p:cNvSpPr txBox="1"/>
          <p:nvPr/>
        </p:nvSpPr>
        <p:spPr>
          <a:xfrm>
            <a:off x="3472544" y="5043077"/>
            <a:ext cx="81533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Todas as decisões precisam ser registradas, e qualquer adição ao modelo deve ser devidamente rastreada.</a:t>
            </a:r>
            <a:endParaRPr kumimoji="0" lang="pt-B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75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MLOPS </a:t>
            </a: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FEEDBACK LOOP</a:t>
            </a:r>
            <a:endParaRPr sz="2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3941798" y="1357779"/>
            <a:ext cx="35814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Comportamentos mudam, condições socioeconômicas podem ter um impacto rápido (ex. Covid19)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8E84D6-7EAB-173E-28BA-8ADBF16DA575}"/>
              </a:ext>
            </a:extLst>
          </p:cNvPr>
          <p:cNvSpPr/>
          <p:nvPr/>
        </p:nvSpPr>
        <p:spPr>
          <a:xfrm>
            <a:off x="4900438" y="2198893"/>
            <a:ext cx="1875863" cy="92329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TREINAR O MODELO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00B484D-DEA2-050A-1EE8-AAB074C28C26}"/>
              </a:ext>
            </a:extLst>
          </p:cNvPr>
          <p:cNvSpPr/>
          <p:nvPr/>
        </p:nvSpPr>
        <p:spPr>
          <a:xfrm>
            <a:off x="2188290" y="3771309"/>
            <a:ext cx="1875863" cy="92329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EFE79C1-6F9E-69A1-D549-61E91D81295C}"/>
              </a:ext>
            </a:extLst>
          </p:cNvPr>
          <p:cNvSpPr/>
          <p:nvPr/>
        </p:nvSpPr>
        <p:spPr>
          <a:xfrm>
            <a:off x="7816147" y="3771309"/>
            <a:ext cx="1875863" cy="92329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IMPLANTAR UMA NOVA VERSÃO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F063D5-0EAB-FBF4-9903-FD36CF664DE6}"/>
              </a:ext>
            </a:extLst>
          </p:cNvPr>
          <p:cNvSpPr/>
          <p:nvPr/>
        </p:nvSpPr>
        <p:spPr>
          <a:xfrm>
            <a:off x="4900439" y="5102727"/>
            <a:ext cx="1875863" cy="92329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TRILHAS DE AUDITORIA E ARTEFATOS</a:t>
            </a:r>
          </a:p>
        </p:txBody>
      </p:sp>
      <p:cxnSp>
        <p:nvCxnSpPr>
          <p:cNvPr id="7" name="Conector de Seta Reta 12">
            <a:extLst>
              <a:ext uri="{FF2B5EF4-FFF2-40B4-BE49-F238E27FC236}">
                <a16:creationId xmlns:a16="http://schemas.microsoft.com/office/drawing/2014/main" id="{C0B8D6F0-643C-A405-9D33-B3E0BD33C86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6776301" y="2660538"/>
            <a:ext cx="1977778" cy="1110771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2">
            <a:extLst>
              <a:ext uri="{FF2B5EF4-FFF2-40B4-BE49-F238E27FC236}">
                <a16:creationId xmlns:a16="http://schemas.microsoft.com/office/drawing/2014/main" id="{E69BE11F-AE73-7C3A-0629-43EC00C5BC6E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5400000">
            <a:off x="7330305" y="4140597"/>
            <a:ext cx="869773" cy="1977777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2">
            <a:extLst>
              <a:ext uri="{FF2B5EF4-FFF2-40B4-BE49-F238E27FC236}">
                <a16:creationId xmlns:a16="http://schemas.microsoft.com/office/drawing/2014/main" id="{2AD7DF0A-DB06-F257-567D-21584E0A2161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>
          <a:xfrm rot="10800000">
            <a:off x="3126223" y="4694600"/>
            <a:ext cx="1774217" cy="869773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2">
            <a:extLst>
              <a:ext uri="{FF2B5EF4-FFF2-40B4-BE49-F238E27FC236}">
                <a16:creationId xmlns:a16="http://schemas.microsoft.com/office/drawing/2014/main" id="{911CF853-EF63-FE81-5AE7-053525C5AC15}"/>
              </a:ext>
            </a:extLst>
          </p:cNvPr>
          <p:cNvCxnSpPr>
            <a:cxnSpLocks/>
            <a:stCxn id="4" idx="0"/>
            <a:endCxn id="2" idx="1"/>
          </p:cNvCxnSpPr>
          <p:nvPr/>
        </p:nvCxnSpPr>
        <p:spPr>
          <a:xfrm rot="5400000" flipH="1" flipV="1">
            <a:off x="3457945" y="2328816"/>
            <a:ext cx="1110771" cy="1774216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96;p13">
            <a:extLst>
              <a:ext uri="{FF2B5EF4-FFF2-40B4-BE49-F238E27FC236}">
                <a16:creationId xmlns:a16="http://schemas.microsoft.com/office/drawing/2014/main" id="{5521E58C-B1B1-6BB6-C096-298A9E132444}"/>
              </a:ext>
            </a:extLst>
          </p:cNvPr>
          <p:cNvSpPr txBox="1"/>
          <p:nvPr/>
        </p:nvSpPr>
        <p:spPr>
          <a:xfrm>
            <a:off x="9301829" y="2901536"/>
            <a:ext cx="261822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Processos automatizados e testados para implantação de modelos em produção</a:t>
            </a:r>
          </a:p>
        </p:txBody>
      </p:sp>
      <p:sp>
        <p:nvSpPr>
          <p:cNvPr id="9" name="Google Shape;296;p13">
            <a:extLst>
              <a:ext uri="{FF2B5EF4-FFF2-40B4-BE49-F238E27FC236}">
                <a16:creationId xmlns:a16="http://schemas.microsoft.com/office/drawing/2014/main" id="{84B1C279-BC14-D873-552E-80C6C4CE03FF}"/>
              </a:ext>
            </a:extLst>
          </p:cNvPr>
          <p:cNvSpPr txBox="1"/>
          <p:nvPr/>
        </p:nvSpPr>
        <p:spPr>
          <a:xfrm>
            <a:off x="4795356" y="4089335"/>
            <a:ext cx="261822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Registros e logs sobre alterações sobre dados e modelos.</a:t>
            </a:r>
          </a:p>
        </p:txBody>
      </p:sp>
      <p:sp>
        <p:nvSpPr>
          <p:cNvPr id="10" name="Google Shape;296;p13">
            <a:extLst>
              <a:ext uri="{FF2B5EF4-FFF2-40B4-BE49-F238E27FC236}">
                <a16:creationId xmlns:a16="http://schemas.microsoft.com/office/drawing/2014/main" id="{898AE2C1-9FD1-0503-3973-CD75BEAD571F}"/>
              </a:ext>
            </a:extLst>
          </p:cNvPr>
          <p:cNvSpPr txBox="1"/>
          <p:nvPr/>
        </p:nvSpPr>
        <p:spPr>
          <a:xfrm>
            <a:off x="359256" y="2986539"/>
            <a:ext cx="26182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Dados desviar dos padrões do treinamento realizados. </a:t>
            </a:r>
          </a:p>
        </p:txBody>
      </p:sp>
      <p:sp>
        <p:nvSpPr>
          <p:cNvPr id="12" name="Google Shape;296;p13">
            <a:extLst>
              <a:ext uri="{FF2B5EF4-FFF2-40B4-BE49-F238E27FC236}">
                <a16:creationId xmlns:a16="http://schemas.microsoft.com/office/drawing/2014/main" id="{04CDC954-6C7C-49AD-B38C-7F7D09834A4B}"/>
              </a:ext>
            </a:extLst>
          </p:cNvPr>
          <p:cNvSpPr txBox="1"/>
          <p:nvPr/>
        </p:nvSpPr>
        <p:spPr>
          <a:xfrm>
            <a:off x="359256" y="4952242"/>
            <a:ext cx="261822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Monitoramento de “data </a:t>
            </a:r>
            <a:r>
              <a:rPr lang="pt-BR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drift</a:t>
            </a: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” podem prevenir problemas de desempenho antes de gerarem problemas maiores</a:t>
            </a:r>
          </a:p>
        </p:txBody>
      </p:sp>
    </p:spTree>
    <p:extLst>
      <p:ext uri="{BB962C8B-B14F-4D97-AF65-F5344CB8AC3E}">
        <p14:creationId xmlns:p14="http://schemas.microsoft.com/office/powerpoint/2010/main" val="180931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MODELOS EM OPERAÇÃO: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NEM TUDO É API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929625"/>
            <a:ext cx="1144168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uso de modelos por meio de APIs é o caso mais comum na integração de soluções de machine learning. Outras plataformas também adotam essa abordagem, embora aplicadas a diferentes tipos de sistemas e contextos. Essa versatilidade permite que modelos sejam incorporados tanto em aplicações web e mobile quanto em serviços internos, mantendo consistência na entrega de previsões e facilitando a escalabilidade da solução.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8E84D6-7EAB-173E-28BA-8ADBF16DA575}"/>
              </a:ext>
            </a:extLst>
          </p:cNvPr>
          <p:cNvSpPr/>
          <p:nvPr/>
        </p:nvSpPr>
        <p:spPr>
          <a:xfrm>
            <a:off x="4748841" y="2610055"/>
            <a:ext cx="2046131" cy="90666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2183D1-C9C3-0163-46C4-B4C1E1E939EB}"/>
              </a:ext>
            </a:extLst>
          </p:cNvPr>
          <p:cNvSpPr/>
          <p:nvPr/>
        </p:nvSpPr>
        <p:spPr>
          <a:xfrm>
            <a:off x="600487" y="4314255"/>
            <a:ext cx="2046131" cy="7742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5070D0D-41FD-D63B-D370-B036DD593D38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rot="10800000" flipV="1">
            <a:off x="1623553" y="3063385"/>
            <a:ext cx="3125288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2">
            <a:extLst>
              <a:ext uri="{FF2B5EF4-FFF2-40B4-BE49-F238E27FC236}">
                <a16:creationId xmlns:a16="http://schemas.microsoft.com/office/drawing/2014/main" id="{2C33DAAF-3795-5705-DE96-BA7C98E83B0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794972" y="3063385"/>
            <a:ext cx="3904067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2">
            <a:extLst>
              <a:ext uri="{FF2B5EF4-FFF2-40B4-BE49-F238E27FC236}">
                <a16:creationId xmlns:a16="http://schemas.microsoft.com/office/drawing/2014/main" id="{D5E20B84-2E65-DEDD-385F-C6C11C1BC4B0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4349973" y="3063385"/>
            <a:ext cx="398868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12">
            <a:extLst>
              <a:ext uri="{FF2B5EF4-FFF2-40B4-BE49-F238E27FC236}">
                <a16:creationId xmlns:a16="http://schemas.microsoft.com/office/drawing/2014/main" id="{FD842531-7F61-C0FB-FA9A-A28C1C20A00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794972" y="3063385"/>
            <a:ext cx="926985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12">
            <a:extLst>
              <a:ext uri="{FF2B5EF4-FFF2-40B4-BE49-F238E27FC236}">
                <a16:creationId xmlns:a16="http://schemas.microsoft.com/office/drawing/2014/main" id="{1B558207-7EA7-7008-79A5-D36726795AF5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2814791" y="3063384"/>
            <a:ext cx="1934050" cy="2457375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12">
            <a:extLst>
              <a:ext uri="{FF2B5EF4-FFF2-40B4-BE49-F238E27FC236}">
                <a16:creationId xmlns:a16="http://schemas.microsoft.com/office/drawing/2014/main" id="{7441FFA5-9449-3912-3B3A-87C3F5BEFA1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794972" y="3063385"/>
            <a:ext cx="2437002" cy="2457375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1E3C538B-B07D-2F86-2B48-199979D16E8D}"/>
              </a:ext>
            </a:extLst>
          </p:cNvPr>
          <p:cNvSpPr/>
          <p:nvPr/>
        </p:nvSpPr>
        <p:spPr>
          <a:xfrm>
            <a:off x="3326907" y="4314255"/>
            <a:ext cx="2046131" cy="77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D9D9D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EDGE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53198C2-6209-4AAC-3BBF-5E63E8BF83AD}"/>
              </a:ext>
            </a:extLst>
          </p:cNvPr>
          <p:cNvSpPr/>
          <p:nvPr/>
        </p:nvSpPr>
        <p:spPr>
          <a:xfrm>
            <a:off x="6698891" y="4314255"/>
            <a:ext cx="2046131" cy="77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D9D9D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BIBLIOTECA JS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E1B035-2CB7-4E0B-5072-4A2FE54B9E4E}"/>
              </a:ext>
            </a:extLst>
          </p:cNvPr>
          <p:cNvSpPr/>
          <p:nvPr/>
        </p:nvSpPr>
        <p:spPr>
          <a:xfrm>
            <a:off x="9675973" y="4314255"/>
            <a:ext cx="2046131" cy="77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D9D9D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NATIVO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E0DC0D-80BD-128C-18B1-04E213DD08A1}"/>
              </a:ext>
            </a:extLst>
          </p:cNvPr>
          <p:cNvSpPr/>
          <p:nvPr/>
        </p:nvSpPr>
        <p:spPr>
          <a:xfrm>
            <a:off x="1791725" y="5520760"/>
            <a:ext cx="2046131" cy="77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D9D9D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586FE6F-67E2-43E4-1E37-3ABBAD3C5992}"/>
              </a:ext>
            </a:extLst>
          </p:cNvPr>
          <p:cNvSpPr/>
          <p:nvPr/>
        </p:nvSpPr>
        <p:spPr>
          <a:xfrm>
            <a:off x="8208908" y="5520760"/>
            <a:ext cx="2046131" cy="77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D9D9D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ARQUIVO BINÁRIO</a:t>
            </a:r>
          </a:p>
        </p:txBody>
      </p:sp>
    </p:spTree>
    <p:extLst>
      <p:ext uri="{BB962C8B-B14F-4D97-AF65-F5344CB8AC3E}">
        <p14:creationId xmlns:p14="http://schemas.microsoft.com/office/powerpoint/2010/main" val="274898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MODELOS EM OPERAÇÃO: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NEM TUDO É API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8E84D6-7EAB-173E-28BA-8ADBF16DA575}"/>
              </a:ext>
            </a:extLst>
          </p:cNvPr>
          <p:cNvSpPr/>
          <p:nvPr/>
        </p:nvSpPr>
        <p:spPr>
          <a:xfrm>
            <a:off x="4748841" y="2610055"/>
            <a:ext cx="2046131" cy="90666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2183D1-C9C3-0163-46C4-B4C1E1E939EB}"/>
              </a:ext>
            </a:extLst>
          </p:cNvPr>
          <p:cNvSpPr/>
          <p:nvPr/>
        </p:nvSpPr>
        <p:spPr>
          <a:xfrm>
            <a:off x="600487" y="4314255"/>
            <a:ext cx="2046131" cy="7742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8393CC-A390-1264-6CC2-4130732E2595}"/>
              </a:ext>
            </a:extLst>
          </p:cNvPr>
          <p:cNvSpPr/>
          <p:nvPr/>
        </p:nvSpPr>
        <p:spPr>
          <a:xfrm>
            <a:off x="3326907" y="4314255"/>
            <a:ext cx="2046131" cy="774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EDGE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69C5D75-1765-C731-05B0-4B7062E5D232}"/>
              </a:ext>
            </a:extLst>
          </p:cNvPr>
          <p:cNvSpPr/>
          <p:nvPr/>
        </p:nvSpPr>
        <p:spPr>
          <a:xfrm>
            <a:off x="6698891" y="4314255"/>
            <a:ext cx="2046131" cy="7742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BIBLIOTECA JS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E3B485B-27AF-93E7-8E17-CA626A008B17}"/>
              </a:ext>
            </a:extLst>
          </p:cNvPr>
          <p:cNvSpPr/>
          <p:nvPr/>
        </p:nvSpPr>
        <p:spPr>
          <a:xfrm>
            <a:off x="9675973" y="4314255"/>
            <a:ext cx="2046131" cy="7742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NATIVO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FF34E6-7066-E6E9-75C0-09D268F4118F}"/>
              </a:ext>
            </a:extLst>
          </p:cNvPr>
          <p:cNvSpPr/>
          <p:nvPr/>
        </p:nvSpPr>
        <p:spPr>
          <a:xfrm>
            <a:off x="1791725" y="5520760"/>
            <a:ext cx="2046131" cy="774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A71296-BBA9-500B-B9A5-3EB8E298885F}"/>
              </a:ext>
            </a:extLst>
          </p:cNvPr>
          <p:cNvSpPr/>
          <p:nvPr/>
        </p:nvSpPr>
        <p:spPr>
          <a:xfrm>
            <a:off x="8208908" y="5520760"/>
            <a:ext cx="2046131" cy="7742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ARQUIVO BINÁRIO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5070D0D-41FD-D63B-D370-B036DD593D38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rot="10800000" flipV="1">
            <a:off x="1623553" y="3063385"/>
            <a:ext cx="3125288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2">
            <a:extLst>
              <a:ext uri="{FF2B5EF4-FFF2-40B4-BE49-F238E27FC236}">
                <a16:creationId xmlns:a16="http://schemas.microsoft.com/office/drawing/2014/main" id="{2C33DAAF-3795-5705-DE96-BA7C98E83B00}"/>
              </a:ext>
            </a:extLst>
          </p:cNvPr>
          <p:cNvCxnSpPr>
            <a:cxnSpLocks/>
            <a:stCxn id="2" idx="3"/>
            <a:endCxn id="10" idx="0"/>
          </p:cNvCxnSpPr>
          <p:nvPr/>
        </p:nvCxnSpPr>
        <p:spPr>
          <a:xfrm>
            <a:off x="6794972" y="3063385"/>
            <a:ext cx="3904067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2">
            <a:extLst>
              <a:ext uri="{FF2B5EF4-FFF2-40B4-BE49-F238E27FC236}">
                <a16:creationId xmlns:a16="http://schemas.microsoft.com/office/drawing/2014/main" id="{D5E20B84-2E65-DEDD-385F-C6C11C1BC4B0}"/>
              </a:ext>
            </a:extLst>
          </p:cNvPr>
          <p:cNvCxnSpPr>
            <a:cxnSpLocks/>
            <a:stCxn id="2" idx="1"/>
            <a:endCxn id="7" idx="0"/>
          </p:cNvCxnSpPr>
          <p:nvPr/>
        </p:nvCxnSpPr>
        <p:spPr>
          <a:xfrm rot="10800000" flipV="1">
            <a:off x="4349973" y="3063385"/>
            <a:ext cx="398868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12">
            <a:extLst>
              <a:ext uri="{FF2B5EF4-FFF2-40B4-BE49-F238E27FC236}">
                <a16:creationId xmlns:a16="http://schemas.microsoft.com/office/drawing/2014/main" id="{FD842531-7F61-C0FB-FA9A-A28C1C20A001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94972" y="3063385"/>
            <a:ext cx="926985" cy="1250870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12">
            <a:extLst>
              <a:ext uri="{FF2B5EF4-FFF2-40B4-BE49-F238E27FC236}">
                <a16:creationId xmlns:a16="http://schemas.microsoft.com/office/drawing/2014/main" id="{1B558207-7EA7-7008-79A5-D36726795AF5}"/>
              </a:ext>
            </a:extLst>
          </p:cNvPr>
          <p:cNvCxnSpPr>
            <a:cxnSpLocks/>
            <a:stCxn id="2" idx="1"/>
            <a:endCxn id="11" idx="0"/>
          </p:cNvCxnSpPr>
          <p:nvPr/>
        </p:nvCxnSpPr>
        <p:spPr>
          <a:xfrm rot="10800000" flipV="1">
            <a:off x="2814791" y="3063384"/>
            <a:ext cx="1934050" cy="2457375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12">
            <a:extLst>
              <a:ext uri="{FF2B5EF4-FFF2-40B4-BE49-F238E27FC236}">
                <a16:creationId xmlns:a16="http://schemas.microsoft.com/office/drawing/2014/main" id="{7441FFA5-9449-3912-3B3A-87C3F5BEFA10}"/>
              </a:ext>
            </a:extLst>
          </p:cNvPr>
          <p:cNvCxnSpPr>
            <a:cxnSpLocks/>
            <a:stCxn id="2" idx="3"/>
            <a:endCxn id="12" idx="0"/>
          </p:cNvCxnSpPr>
          <p:nvPr/>
        </p:nvCxnSpPr>
        <p:spPr>
          <a:xfrm>
            <a:off x="6794972" y="3063385"/>
            <a:ext cx="2437002" cy="2457375"/>
          </a:xfrm>
          <a:prstGeom prst="curved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96;p13">
            <a:extLst>
              <a:ext uri="{FF2B5EF4-FFF2-40B4-BE49-F238E27FC236}">
                <a16:creationId xmlns:a16="http://schemas.microsoft.com/office/drawing/2014/main" id="{35C9FDFD-302D-BF85-9A33-8B233E50B1A5}"/>
              </a:ext>
            </a:extLst>
          </p:cNvPr>
          <p:cNvSpPr txBox="1"/>
          <p:nvPr/>
        </p:nvSpPr>
        <p:spPr>
          <a:xfrm>
            <a:off x="280416" y="929625"/>
            <a:ext cx="1144168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uso de modelos por meio de APIs é o caso mais comum na integração de soluções de machine learning. Outras plataformas também adotam essa abordagem, embora aplicadas a diferentes tipos de sistemas e contextos. Essa versatilidade permite que modelos sejam incorporados tanto em aplicações web e mobile quanto em serviços internos, mantendo consistência na entrega de previsões e facilitando a escalabilidade da solução.</a:t>
            </a:r>
          </a:p>
        </p:txBody>
      </p:sp>
    </p:spTree>
    <p:extLst>
      <p:ext uri="{BB962C8B-B14F-4D97-AF65-F5344CB8AC3E}">
        <p14:creationId xmlns:p14="http://schemas.microsoft.com/office/powerpoint/2010/main" val="163051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MODELOS EM OPERAÇÃO: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NEM TUDO É API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983221"/>
            <a:ext cx="1144168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Independentemente da aplicação, o maior desafio está em estabelecer um processo consistente e confiável para a atualização contínua dos modelos. Essa atualização pode ser necessária tanto para adaptação a novos dados quanto para a inclusão de novas funcionalidades, exigindo um fluxo bem definido que minimize riscos e preserve a qualidade do que está em produção.</a:t>
            </a:r>
          </a:p>
        </p:txBody>
      </p:sp>
      <p:pic>
        <p:nvPicPr>
          <p:cNvPr id="3076" name="Picture 4" descr="Quickstart for Android | TensorFlow Lite">
            <a:extLst>
              <a:ext uri="{FF2B5EF4-FFF2-40B4-BE49-F238E27FC236}">
                <a16:creationId xmlns:a16="http://schemas.microsoft.com/office/drawing/2014/main" id="{F646EDEC-A1A7-7084-89EC-14C0C5875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7"/>
          <a:stretch/>
        </p:blipFill>
        <p:spPr bwMode="auto">
          <a:xfrm>
            <a:off x="4107350" y="2343090"/>
            <a:ext cx="1856053" cy="39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dge AI Camera | Realtime Edge AI based Smart Cloud Camera">
            <a:extLst>
              <a:ext uri="{FF2B5EF4-FFF2-40B4-BE49-F238E27FC236}">
                <a16:creationId xmlns:a16="http://schemas.microsoft.com/office/drawing/2014/main" id="{1545C745-2FD7-7B21-318C-3762684C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3" y="1933545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esla Model X White Car PNG Image | Tesla model x, Tesla model, Tesla">
            <a:extLst>
              <a:ext uri="{FF2B5EF4-FFF2-40B4-BE49-F238E27FC236}">
                <a16:creationId xmlns:a16="http://schemas.microsoft.com/office/drawing/2014/main" id="{460235D1-5DAF-4A38-9DB7-A4F95B9D4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9" y="4356727"/>
            <a:ext cx="3903134" cy="15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hn Deere See and Spray comes to Europe - Agriland.ie">
            <a:extLst>
              <a:ext uri="{FF2B5EF4-FFF2-40B4-BE49-F238E27FC236}">
                <a16:creationId xmlns:a16="http://schemas.microsoft.com/office/drawing/2014/main" id="{47A39CDF-F827-58CF-5C60-9A22A3DD5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0"/>
          <a:stretch/>
        </p:blipFill>
        <p:spPr bwMode="auto">
          <a:xfrm>
            <a:off x="6183536" y="2343090"/>
            <a:ext cx="5628734" cy="393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12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5274732" y="268225"/>
            <a:ext cx="5521283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MODELOS EM OPERAÇÃO </a:t>
            </a:r>
            <a:b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800" i="1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SHI* HAPPENS</a:t>
            </a:r>
            <a:endParaRPr sz="2800" i="1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5482246" y="1522289"/>
            <a:ext cx="638810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Evitar intervenções manuais é primordial.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Em certas aplicações, o suporte pode levar muito tempo para corrigir uma determinada falha.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Por isso que os pacotes de atualização precisam ter inúmeros testes e serem escritos utilizando as melhores práticas para diminuir a possibilidade de termos atualizações com problemas.</a:t>
            </a:r>
          </a:p>
        </p:txBody>
      </p:sp>
      <p:pic>
        <p:nvPicPr>
          <p:cNvPr id="5122" name="Picture 2" descr="Ford remotely bricked some dude's truck with a bad software update | O-T  Lounge">
            <a:extLst>
              <a:ext uri="{FF2B5EF4-FFF2-40B4-BE49-F238E27FC236}">
                <a16:creationId xmlns:a16="http://schemas.microsoft.com/office/drawing/2014/main" id="{56E3289A-03F8-1A2F-13EF-9F07B6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2023 Ford F-150® Lightning® Platinum Electric Truck | Model Details &amp; Specs">
            <a:extLst>
              <a:ext uri="{FF2B5EF4-FFF2-40B4-BE49-F238E27FC236}">
                <a16:creationId xmlns:a16="http://schemas.microsoft.com/office/drawing/2014/main" id="{90F441A4-CE78-B447-B9B2-96FFC6898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21" y="3923327"/>
            <a:ext cx="4671758" cy="25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18E7EC-43A1-384C-822C-C1F62D73AAF8}"/>
              </a:ext>
            </a:extLst>
          </p:cNvPr>
          <p:cNvSpPr txBox="1"/>
          <p:nvPr/>
        </p:nvSpPr>
        <p:spPr>
          <a:xfrm>
            <a:off x="5160596" y="6552500"/>
            <a:ext cx="70314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www.fordraptorforum.com/threads/automatic-software-update-bricked-my-truck.96624/</a:t>
            </a:r>
          </a:p>
        </p:txBody>
      </p:sp>
    </p:spTree>
    <p:extLst>
      <p:ext uri="{BB962C8B-B14F-4D97-AF65-F5344CB8AC3E}">
        <p14:creationId xmlns:p14="http://schemas.microsoft.com/office/powerpoint/2010/main" val="21168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DO DEVOPS: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ANÁLISE ESTÁTICA</a:t>
            </a:r>
            <a:endParaRPr lang="pt-BR"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1144168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Tanto para o serviço que utilizará o modelo quanto para o próprio modelo, é possível realizar uma série de testes antes de colocá-lo em produção. Esses testes ajudam a garantir que o comportamento esteja dentro do esperado, evitando falhas, inconsistências e impactos negativos na experiência do usuário ou nos resultados do negócio.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8E84D6-7EAB-173E-28BA-8ADBF16DA575}"/>
              </a:ext>
            </a:extLst>
          </p:cNvPr>
          <p:cNvSpPr/>
          <p:nvPr/>
        </p:nvSpPr>
        <p:spPr>
          <a:xfrm>
            <a:off x="1007350" y="2433886"/>
            <a:ext cx="4328048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F0E1F1-D1FF-BF86-0B8F-01B934DAFBBA}"/>
              </a:ext>
            </a:extLst>
          </p:cNvPr>
          <p:cNvSpPr/>
          <p:nvPr/>
        </p:nvSpPr>
        <p:spPr>
          <a:xfrm>
            <a:off x="6672044" y="2433886"/>
            <a:ext cx="4328048" cy="577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SERVIÇO</a:t>
            </a:r>
          </a:p>
        </p:txBody>
      </p:sp>
    </p:spTree>
    <p:extLst>
      <p:ext uri="{BB962C8B-B14F-4D97-AF65-F5344CB8AC3E}">
        <p14:creationId xmlns:p14="http://schemas.microsoft.com/office/powerpoint/2010/main" val="378202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8" y="1428563"/>
            <a:ext cx="2726522" cy="3196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0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62" b="0" i="0" u="none" strike="noStrike" kern="1200" cap="none" spc="0" normalizeH="0" baseline="0" noProof="0" dirty="0">
                <a:ln>
                  <a:noFill/>
                </a:ln>
                <a:solidFill>
                  <a:srgbClr val="E0375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MACHINE LEARNING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8424" y="3689704"/>
            <a:ext cx="892177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0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398" b="0" i="0" u="none" strike="noStrike" kern="1200" cap="none" spc="0" normalizeH="0" baseline="0" noProof="0" dirty="0">
                <a:ln>
                  <a:noFill/>
                </a:ln>
                <a:solidFill>
                  <a:srgbClr val="626E7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Gotham HTF Book"/>
              </a:rPr>
              <a:t>MBA EM DATA SCIENCE &amp; IA</a:t>
            </a: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0D09E140-38ED-C54E-9AB4-33C6E80C5013}"/>
              </a:ext>
            </a:extLst>
          </p:cNvPr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7F24F7E3-39EA-3846-ACD3-EB2342BE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C0C6EF73-AE41-3B43-9CA3-261811AD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5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DO DEVOPS: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ANÁLISE ESTÁTICA</a:t>
            </a:r>
            <a:endParaRPr lang="pt-BR"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8E84D6-7EAB-173E-28BA-8ADBF16DA575}"/>
              </a:ext>
            </a:extLst>
          </p:cNvPr>
          <p:cNvSpPr/>
          <p:nvPr/>
        </p:nvSpPr>
        <p:spPr>
          <a:xfrm>
            <a:off x="1007350" y="2433886"/>
            <a:ext cx="4328048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F0E1F1-D1FF-BF86-0B8F-01B934DAFBBA}"/>
              </a:ext>
            </a:extLst>
          </p:cNvPr>
          <p:cNvSpPr/>
          <p:nvPr/>
        </p:nvSpPr>
        <p:spPr>
          <a:xfrm>
            <a:off x="6672044" y="2433886"/>
            <a:ext cx="4328048" cy="577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SERVIÇO</a:t>
            </a:r>
          </a:p>
        </p:txBody>
      </p:sp>
      <p:sp>
        <p:nvSpPr>
          <p:cNvPr id="4" name="Google Shape;296;p13">
            <a:extLst>
              <a:ext uri="{FF2B5EF4-FFF2-40B4-BE49-F238E27FC236}">
                <a16:creationId xmlns:a16="http://schemas.microsoft.com/office/drawing/2014/main" id="{54D1944F-2A98-9AD2-BC0F-B3377EBA32C9}"/>
              </a:ext>
            </a:extLst>
          </p:cNvPr>
          <p:cNvSpPr txBox="1"/>
          <p:nvPr/>
        </p:nvSpPr>
        <p:spPr>
          <a:xfrm>
            <a:off x="1007350" y="3244329"/>
            <a:ext cx="4328048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Número de parâmetros de entrada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Golden data (previsões já esperadas)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Validação de resultados (valores &lt;0 por exemplo podem serem inválidos para certos tipos de regressão)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Tamanho do modelo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Tempo de resposta de predição</a:t>
            </a:r>
          </a:p>
        </p:txBody>
      </p:sp>
      <p:sp>
        <p:nvSpPr>
          <p:cNvPr id="5" name="Google Shape;296;p13">
            <a:extLst>
              <a:ext uri="{FF2B5EF4-FFF2-40B4-BE49-F238E27FC236}">
                <a16:creationId xmlns:a16="http://schemas.microsoft.com/office/drawing/2014/main" id="{512BFE2A-FC67-D9F6-8648-5BA11D825660}"/>
              </a:ext>
            </a:extLst>
          </p:cNvPr>
          <p:cNvSpPr txBox="1"/>
          <p:nvPr/>
        </p:nvSpPr>
        <p:spPr>
          <a:xfrm>
            <a:off x="6672044" y="3244329"/>
            <a:ext cx="4328048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Parâmetros de entrada e saída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Utilização de parâmetros que minimizem potenciais problemas, por exemplo, uma biblioteca que faz uma requisição precisa ter um timeout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Validação de artefatos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Padrões de código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6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Padrões de desempenho em geral</a:t>
            </a:r>
          </a:p>
        </p:txBody>
      </p:sp>
      <p:sp>
        <p:nvSpPr>
          <p:cNvPr id="6" name="Google Shape;296;p13">
            <a:extLst>
              <a:ext uri="{FF2B5EF4-FFF2-40B4-BE49-F238E27FC236}">
                <a16:creationId xmlns:a16="http://schemas.microsoft.com/office/drawing/2014/main" id="{744936B2-C8C5-BE91-E38F-EFC214ECE622}"/>
              </a:ext>
            </a:extLst>
          </p:cNvPr>
          <p:cNvSpPr txBox="1"/>
          <p:nvPr/>
        </p:nvSpPr>
        <p:spPr>
          <a:xfrm>
            <a:off x="280416" y="1138000"/>
            <a:ext cx="1144168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Tanto para o serviço que utilizará o modelo quanto para o próprio modelo, é possível realizar uma série de testes antes de colocá-lo em produção. Esses testes ajudam a garantir que o comportamento esteja dentro do esperado, evitando falhas, inconsistências e impactos negativos na experiência do usuário ou nos resultados do negócio.</a:t>
            </a:r>
          </a:p>
        </p:txBody>
      </p:sp>
    </p:spTree>
    <p:extLst>
      <p:ext uri="{BB962C8B-B14F-4D97-AF65-F5344CB8AC3E}">
        <p14:creationId xmlns:p14="http://schemas.microsoft.com/office/powerpoint/2010/main" val="175086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D5105CC4-FDE6-5A43-E669-3194E366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>
            <a:extLst>
              <a:ext uri="{FF2B5EF4-FFF2-40B4-BE49-F238E27FC236}">
                <a16:creationId xmlns:a16="http://schemas.microsoft.com/office/drawing/2014/main" id="{EC085613-B441-2F6C-78C1-6C6D8EF88B82}"/>
              </a:ext>
            </a:extLst>
          </p:cNvPr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">
            <a:extLst>
              <a:ext uri="{FF2B5EF4-FFF2-40B4-BE49-F238E27FC236}">
                <a16:creationId xmlns:a16="http://schemas.microsoft.com/office/drawing/2014/main" id="{65637FBC-0598-FAAD-B2A4-A4A4C3D0D3CD}"/>
              </a:ext>
            </a:extLst>
          </p:cNvPr>
          <p:cNvSpPr txBox="1"/>
          <p:nvPr/>
        </p:nvSpPr>
        <p:spPr>
          <a:xfrm>
            <a:off x="5639" y="3161450"/>
            <a:ext cx="12180722" cy="53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  <a:tabLst/>
              <a:defRPr/>
            </a:pPr>
            <a:r>
              <a:rPr lang="pt-BR" sz="2398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TESTES DE UNIDADE</a:t>
            </a:r>
            <a:endParaRPr kumimoji="0" sz="2398" b="0" i="0" u="none" strike="noStrike" kern="0" cap="none" spc="0" normalizeH="0" baseline="0" noProof="0">
              <a:ln>
                <a:noFill/>
              </a:ln>
              <a:solidFill>
                <a:srgbClr val="626E7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">
            <a:extLst>
              <a:ext uri="{FF2B5EF4-FFF2-40B4-BE49-F238E27FC236}">
                <a16:creationId xmlns:a16="http://schemas.microsoft.com/office/drawing/2014/main" id="{4556428F-71DB-B431-488F-816BE81EED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4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DO DEVOPS: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endParaRPr lang="pt-BR"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044259"/>
            <a:ext cx="1144168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Um teste de unidade é uma forma de teste de software que se concentra na verificação individual de componentes isolados de um programa. O objetivo é validar se cada unidade (módulo, função, método, etc.) do software funciona conforme o esperado. Uma unidade pode ser uma função simples, uma classe ou até mesmo um conjunto de funções relacionadas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F0E1F1-D1FF-BF86-0B8F-01B934DAFBBA}"/>
              </a:ext>
            </a:extLst>
          </p:cNvPr>
          <p:cNvSpPr/>
          <p:nvPr/>
        </p:nvSpPr>
        <p:spPr>
          <a:xfrm>
            <a:off x="758588" y="2583013"/>
            <a:ext cx="3544964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ISOLAMENTO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D595314-3560-116E-8B39-F69B58C2AE4E}"/>
              </a:ext>
            </a:extLst>
          </p:cNvPr>
          <p:cNvSpPr/>
          <p:nvPr/>
        </p:nvSpPr>
        <p:spPr>
          <a:xfrm>
            <a:off x="758588" y="3417193"/>
            <a:ext cx="3544964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D6CA0D-9BB8-5A0F-85BE-7035E265769D}"/>
              </a:ext>
            </a:extLst>
          </p:cNvPr>
          <p:cNvSpPr/>
          <p:nvPr/>
        </p:nvSpPr>
        <p:spPr>
          <a:xfrm>
            <a:off x="758588" y="4251373"/>
            <a:ext cx="3544964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RASTREABILIDADE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02E1155-AD78-5559-2A2C-7FC7C0542136}"/>
              </a:ext>
            </a:extLst>
          </p:cNvPr>
          <p:cNvSpPr/>
          <p:nvPr/>
        </p:nvSpPr>
        <p:spPr>
          <a:xfrm>
            <a:off x="758588" y="5085553"/>
            <a:ext cx="3544964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RAPIDEZ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3CA0C10-9FD3-D165-2335-4A2AEA5E4E1D}"/>
              </a:ext>
            </a:extLst>
          </p:cNvPr>
          <p:cNvSpPr/>
          <p:nvPr/>
        </p:nvSpPr>
        <p:spPr>
          <a:xfrm>
            <a:off x="758588" y="5919735"/>
            <a:ext cx="3544964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FACILIDADE DE DIAGNÓSTICO</a:t>
            </a:r>
          </a:p>
        </p:txBody>
      </p:sp>
      <p:sp>
        <p:nvSpPr>
          <p:cNvPr id="11" name="Google Shape;296;p13">
            <a:extLst>
              <a:ext uri="{FF2B5EF4-FFF2-40B4-BE49-F238E27FC236}">
                <a16:creationId xmlns:a16="http://schemas.microsoft.com/office/drawing/2014/main" id="{CDF5A60A-DE8C-7B8B-846B-0BC9C9439300}"/>
              </a:ext>
            </a:extLst>
          </p:cNvPr>
          <p:cNvSpPr txBox="1"/>
          <p:nvPr/>
        </p:nvSpPr>
        <p:spPr>
          <a:xfrm>
            <a:off x="4446165" y="2610304"/>
            <a:ext cx="74185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Cada unidade é testada de forma isolada, sem depender do estado ou do comportamento de outras partes do sistema.</a:t>
            </a:r>
          </a:p>
        </p:txBody>
      </p:sp>
      <p:sp>
        <p:nvSpPr>
          <p:cNvPr id="12" name="Google Shape;296;p13">
            <a:extLst>
              <a:ext uri="{FF2B5EF4-FFF2-40B4-BE49-F238E27FC236}">
                <a16:creationId xmlns:a16="http://schemas.microsoft.com/office/drawing/2014/main" id="{5A64A25D-918D-D29F-876B-D4518606DDA6}"/>
              </a:ext>
            </a:extLst>
          </p:cNvPr>
          <p:cNvSpPr txBox="1"/>
          <p:nvPr/>
        </p:nvSpPr>
        <p:spPr>
          <a:xfrm>
            <a:off x="4446165" y="3446132"/>
            <a:ext cx="74185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testes de unidade são geralmente automatizados, o que significa que podem ser executados de forma rápida e repetida durante o desenvolvimento.</a:t>
            </a:r>
          </a:p>
        </p:txBody>
      </p:sp>
      <p:sp>
        <p:nvSpPr>
          <p:cNvPr id="13" name="Google Shape;296;p13">
            <a:extLst>
              <a:ext uri="{FF2B5EF4-FFF2-40B4-BE49-F238E27FC236}">
                <a16:creationId xmlns:a16="http://schemas.microsoft.com/office/drawing/2014/main" id="{EBE2BF03-B1A7-20AF-CA09-DBA62BFC84DD}"/>
              </a:ext>
            </a:extLst>
          </p:cNvPr>
          <p:cNvSpPr txBox="1"/>
          <p:nvPr/>
        </p:nvSpPr>
        <p:spPr>
          <a:xfrm>
            <a:off x="4446165" y="4278664"/>
            <a:ext cx="74185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resultados dos testes de unidade devem ser rastreáveis até o código específico da unidade que está sendo testada.</a:t>
            </a:r>
          </a:p>
        </p:txBody>
      </p:sp>
      <p:sp>
        <p:nvSpPr>
          <p:cNvPr id="14" name="Google Shape;296;p13">
            <a:extLst>
              <a:ext uri="{FF2B5EF4-FFF2-40B4-BE49-F238E27FC236}">
                <a16:creationId xmlns:a16="http://schemas.microsoft.com/office/drawing/2014/main" id="{463FFEDE-9C27-BB09-FAEC-1F99B3BF5BD5}"/>
              </a:ext>
            </a:extLst>
          </p:cNvPr>
          <p:cNvSpPr txBox="1"/>
          <p:nvPr/>
        </p:nvSpPr>
        <p:spPr>
          <a:xfrm>
            <a:off x="4446165" y="5113940"/>
            <a:ext cx="74185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testes de unidade são projetados para serem rápidos, permitindo que desenvolvedores os executem frequentemente durante o ciclo de desenvolvimento.</a:t>
            </a:r>
          </a:p>
        </p:txBody>
      </p:sp>
      <p:sp>
        <p:nvSpPr>
          <p:cNvPr id="15" name="Google Shape;296;p13">
            <a:extLst>
              <a:ext uri="{FF2B5EF4-FFF2-40B4-BE49-F238E27FC236}">
                <a16:creationId xmlns:a16="http://schemas.microsoft.com/office/drawing/2014/main" id="{BD3BCB79-60B1-9CF3-BF48-1B32F9F43E74}"/>
              </a:ext>
            </a:extLst>
          </p:cNvPr>
          <p:cNvSpPr txBox="1"/>
          <p:nvPr/>
        </p:nvSpPr>
        <p:spPr>
          <a:xfrm>
            <a:off x="4446165" y="5947026"/>
            <a:ext cx="74185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Caso um teste de unidade falhe, deve ser fácil identificar a causa do problema para que os desenvolvedores possam corrigi-lo rapidamente.</a:t>
            </a:r>
          </a:p>
        </p:txBody>
      </p:sp>
    </p:spTree>
    <p:extLst>
      <p:ext uri="{BB962C8B-B14F-4D97-AF65-F5344CB8AC3E}">
        <p14:creationId xmlns:p14="http://schemas.microsoft.com/office/powerpoint/2010/main" val="419402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C905527C-5080-06EE-097F-B13DB476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as-vindas Michael Feathers Chief Architect | Globant News">
            <a:extLst>
              <a:ext uri="{FF2B5EF4-FFF2-40B4-BE49-F238E27FC236}">
                <a16:creationId xmlns:a16="http://schemas.microsoft.com/office/drawing/2014/main" id="{4A40B928-F36A-7269-146F-35C92BCB7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1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3AE55343-4F0F-E62C-1186-DB6B2F4DC3EC}"/>
              </a:ext>
            </a:extLst>
          </p:cNvPr>
          <p:cNvSpPr txBox="1"/>
          <p:nvPr/>
        </p:nvSpPr>
        <p:spPr>
          <a:xfrm>
            <a:off x="5470929" y="881775"/>
            <a:ext cx="627924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tests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bad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. It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doesn’t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matter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well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written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it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; it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doesn’t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matter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pretty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object-oriented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well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encapsulated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it </a:t>
            </a:r>
            <a:r>
              <a:rPr lang="pt-BR" sz="20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BR" sz="2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</a:p>
        </p:txBody>
      </p:sp>
      <p:sp>
        <p:nvSpPr>
          <p:cNvPr id="5" name="Google Shape;296;p13">
            <a:extLst>
              <a:ext uri="{FF2B5EF4-FFF2-40B4-BE49-F238E27FC236}">
                <a16:creationId xmlns:a16="http://schemas.microsoft.com/office/drawing/2014/main" id="{61089C34-EFBD-F2EE-5906-AFED304B68F6}"/>
              </a:ext>
            </a:extLst>
          </p:cNvPr>
          <p:cNvSpPr txBox="1"/>
          <p:nvPr/>
        </p:nvSpPr>
        <p:spPr>
          <a:xfrm>
            <a:off x="8047521" y="6184951"/>
            <a:ext cx="40386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Feathers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Working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Effectively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Legacy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, 2013.</a:t>
            </a:r>
          </a:p>
        </p:txBody>
      </p:sp>
    </p:spTree>
    <p:extLst>
      <p:ext uri="{BB962C8B-B14F-4D97-AF65-F5344CB8AC3E}">
        <p14:creationId xmlns:p14="http://schemas.microsoft.com/office/powerpoint/2010/main" val="229904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UM CASO PRÁTICO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1144168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biblioteca mais utilizada no mercado é a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Pytest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https://docs.pytest.org/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Assim como qualquer teste de unidade, o objetivo é validar por meio de asserções se o resultado obtido é o esperado.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BBAFBC4-DB7B-1483-F01C-EAB80F022CC5}"/>
              </a:ext>
            </a:extLst>
          </p:cNvPr>
          <p:cNvSpPr txBox="1"/>
          <p:nvPr/>
        </p:nvSpPr>
        <p:spPr>
          <a:xfrm>
            <a:off x="574031" y="2465407"/>
            <a:ext cx="484525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# Conteúdo do arquivo </a:t>
            </a:r>
            <a:r>
              <a:rPr lang="pt-BR" sz="1200" dirty="0" err="1"/>
              <a:t>test_soma.py</a:t>
            </a:r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def</a:t>
            </a:r>
            <a:r>
              <a:rPr lang="pt-BR" sz="1200" dirty="0"/>
              <a:t> soma(a, </a:t>
            </a:r>
            <a:r>
              <a:rPr lang="pt-BR" sz="1200" dirty="0" err="1"/>
              <a:t>b</a:t>
            </a:r>
            <a:r>
              <a:rPr lang="pt-BR" sz="1200" dirty="0"/>
              <a:t>):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return</a:t>
            </a:r>
            <a:r>
              <a:rPr lang="pt-BR" sz="1200" dirty="0"/>
              <a:t> a + </a:t>
            </a:r>
            <a:r>
              <a:rPr lang="pt-BR" sz="1200" dirty="0" err="1"/>
              <a:t>b</a:t>
            </a:r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def</a:t>
            </a:r>
            <a:r>
              <a:rPr lang="pt-BR" sz="1200" dirty="0"/>
              <a:t> </a:t>
            </a:r>
            <a:r>
              <a:rPr lang="pt-BR" sz="1200" dirty="0" err="1"/>
              <a:t>test_soma_numeros_positivos</a:t>
            </a:r>
            <a:r>
              <a:rPr lang="pt-BR" sz="1200" dirty="0"/>
              <a:t>():</a:t>
            </a:r>
          </a:p>
          <a:p>
            <a:r>
              <a:rPr lang="pt-BR" sz="1200" dirty="0"/>
              <a:t>    resultado = soma(2, 3)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assert</a:t>
            </a:r>
            <a:r>
              <a:rPr lang="pt-BR" sz="1200" dirty="0"/>
              <a:t> resultado == 5, "A soma de 2 e 3 deveria ser 5"</a:t>
            </a:r>
          </a:p>
          <a:p>
            <a:endParaRPr lang="pt-BR" sz="1200" dirty="0"/>
          </a:p>
          <a:p>
            <a:r>
              <a:rPr lang="pt-BR" sz="1200" dirty="0" err="1"/>
              <a:t>def</a:t>
            </a:r>
            <a:r>
              <a:rPr lang="pt-BR" sz="1200" dirty="0"/>
              <a:t> </a:t>
            </a:r>
            <a:r>
              <a:rPr lang="pt-BR" sz="1200" dirty="0" err="1"/>
              <a:t>test_soma_numeros_negativos</a:t>
            </a:r>
            <a:r>
              <a:rPr lang="pt-BR" sz="1200" dirty="0"/>
              <a:t>():</a:t>
            </a:r>
          </a:p>
          <a:p>
            <a:r>
              <a:rPr lang="pt-BR" sz="1200" dirty="0"/>
              <a:t>    resultado = soma(-2, -3)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assert</a:t>
            </a:r>
            <a:r>
              <a:rPr lang="pt-BR" sz="1200" dirty="0"/>
              <a:t> resultado == -5, "A soma de -2 e -3 deveria ser -5"</a:t>
            </a:r>
          </a:p>
          <a:p>
            <a:endParaRPr lang="pt-BR" sz="1200" dirty="0"/>
          </a:p>
          <a:p>
            <a:r>
              <a:rPr lang="pt-BR" sz="1200" dirty="0" err="1"/>
              <a:t>def</a:t>
            </a:r>
            <a:r>
              <a:rPr lang="pt-BR" sz="1200" dirty="0"/>
              <a:t> </a:t>
            </a:r>
            <a:r>
              <a:rPr lang="pt-BR" sz="1200" dirty="0" err="1"/>
              <a:t>test_soma_misto_positivo_negativo</a:t>
            </a:r>
            <a:r>
              <a:rPr lang="pt-BR" sz="1200" dirty="0"/>
              <a:t>():</a:t>
            </a:r>
          </a:p>
          <a:p>
            <a:r>
              <a:rPr lang="pt-BR" sz="1200" dirty="0"/>
              <a:t>    resultado = soma(10, -5)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assert</a:t>
            </a:r>
            <a:r>
              <a:rPr lang="pt-BR" sz="1200" dirty="0"/>
              <a:t> resultado == 5, "A soma de 10 e -5 deveria ser 5"</a:t>
            </a:r>
          </a:p>
          <a:p>
            <a:endParaRPr lang="pt-BR" sz="1200" dirty="0"/>
          </a:p>
          <a:p>
            <a:r>
              <a:rPr lang="pt-BR" sz="1200" dirty="0" err="1"/>
              <a:t>def</a:t>
            </a:r>
            <a:r>
              <a:rPr lang="pt-BR" sz="1200" dirty="0"/>
              <a:t> </a:t>
            </a:r>
            <a:r>
              <a:rPr lang="pt-BR" sz="1200" dirty="0" err="1"/>
              <a:t>test_soma_zero</a:t>
            </a:r>
            <a:r>
              <a:rPr lang="pt-BR" sz="1200" dirty="0"/>
              <a:t>():</a:t>
            </a:r>
          </a:p>
          <a:p>
            <a:r>
              <a:rPr lang="pt-BR" sz="1200" dirty="0"/>
              <a:t>    resultado = soma(0, 0)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assert</a:t>
            </a:r>
            <a:r>
              <a:rPr lang="pt-BR" sz="1200" dirty="0"/>
              <a:t> resultado == 0, "A soma de 0 e 0 deveria ser 0"</a:t>
            </a:r>
          </a:p>
        </p:txBody>
      </p:sp>
      <p:sp>
        <p:nvSpPr>
          <p:cNvPr id="17" name="Google Shape;296;p13">
            <a:extLst>
              <a:ext uri="{FF2B5EF4-FFF2-40B4-BE49-F238E27FC236}">
                <a16:creationId xmlns:a16="http://schemas.microsoft.com/office/drawing/2014/main" id="{6BFCC79E-0390-EDBE-8284-9E22EC2D10F9}"/>
              </a:ext>
            </a:extLst>
          </p:cNvPr>
          <p:cNvSpPr txBox="1"/>
          <p:nvPr/>
        </p:nvSpPr>
        <p:spPr>
          <a:xfrm>
            <a:off x="5777557" y="2819369"/>
            <a:ext cx="575160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Se um teste falhar, deverá ser realizado uma verificação até que todos eles sejam cobertos.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Uma boa cobertura de testes é ter, ao mínimo, 80% de uma determinada aplicação. Isto implica que a maioria de todas as funções precisam constar estes testes.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Como os testes sempre crescem, quando há uma nova funcionalidade implementada é possível verificar, por meio dos testes de unidade, se não há nenhuma quebra das funcionalidades já existentes.</a:t>
            </a:r>
          </a:p>
        </p:txBody>
      </p:sp>
    </p:spTree>
    <p:extLst>
      <p:ext uri="{BB962C8B-B14F-4D97-AF65-F5344CB8AC3E}">
        <p14:creationId xmlns:p14="http://schemas.microsoft.com/office/powerpoint/2010/main" val="282640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UM CASO PRÁTICO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1144168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Após instalar o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Pytest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podemos executar o comando para realizar o teste: “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pytest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–v”, o parâmetro utilizado indica apresentar verbosidade padrão sobre os testes.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C065E1-8C3A-9BAB-B492-3DF511518AC4}"/>
              </a:ext>
            </a:extLst>
          </p:cNvPr>
          <p:cNvSpPr txBox="1"/>
          <p:nvPr/>
        </p:nvSpPr>
        <p:spPr>
          <a:xfrm>
            <a:off x="280416" y="1986255"/>
            <a:ext cx="118353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/>
              <a:t>===================================================================== </a:t>
            </a:r>
            <a:r>
              <a:rPr lang="pt-BR" sz="1000" err="1"/>
              <a:t>test</a:t>
            </a:r>
            <a:r>
              <a:rPr lang="pt-BR" sz="1000"/>
              <a:t> </a:t>
            </a:r>
            <a:r>
              <a:rPr lang="pt-BR" sz="1000" err="1"/>
              <a:t>session</a:t>
            </a:r>
            <a:r>
              <a:rPr lang="pt-BR" sz="1000"/>
              <a:t> starts ======================================================================</a:t>
            </a:r>
          </a:p>
          <a:p>
            <a:r>
              <a:rPr lang="pt-BR" sz="1000" err="1"/>
              <a:t>platform</a:t>
            </a:r>
            <a:r>
              <a:rPr lang="pt-BR" sz="1000"/>
              <a:t> win32 -- Python 3.7.9, pytest-7.4.4, pluggy-1.2.0 -- d:\github_projects\fiap-ds-mlops-start\.venv\scripts\python.exe</a:t>
            </a:r>
          </a:p>
          <a:p>
            <a:r>
              <a:rPr lang="pt-BR" sz="1000" err="1"/>
              <a:t>cachedir</a:t>
            </a:r>
            <a:r>
              <a:rPr lang="pt-BR" sz="1000"/>
              <a:t>: .</a:t>
            </a:r>
            <a:r>
              <a:rPr lang="pt-BR" sz="1000" err="1"/>
              <a:t>pytest_cache</a:t>
            </a:r>
            <a:endParaRPr lang="pt-BR" sz="1000"/>
          </a:p>
          <a:p>
            <a:r>
              <a:rPr lang="pt-BR" sz="1000" err="1"/>
              <a:t>rootdir</a:t>
            </a:r>
            <a:r>
              <a:rPr lang="pt-BR" sz="1000"/>
              <a:t>: D:\</a:t>
            </a:r>
          </a:p>
          <a:p>
            <a:r>
              <a:rPr lang="pt-BR" sz="1000" err="1"/>
              <a:t>collected</a:t>
            </a:r>
            <a:r>
              <a:rPr lang="pt-BR" sz="1000"/>
              <a:t> 2 </a:t>
            </a:r>
            <a:r>
              <a:rPr lang="pt-BR" sz="1000" err="1"/>
              <a:t>items</a:t>
            </a:r>
            <a:endParaRPr lang="pt-BR" sz="1000"/>
          </a:p>
          <a:p>
            <a:endParaRPr lang="pt-BR" sz="1000"/>
          </a:p>
          <a:p>
            <a:r>
              <a:rPr lang="pt-BR" sz="1000" err="1"/>
              <a:t>tests</a:t>
            </a:r>
            <a:r>
              <a:rPr lang="pt-BR" sz="1000"/>
              <a:t>\app_test.py::</a:t>
            </a:r>
            <a:r>
              <a:rPr lang="pt-BR" sz="1000" err="1"/>
              <a:t>test_api_return</a:t>
            </a:r>
            <a:r>
              <a:rPr lang="pt-BR" sz="1000"/>
              <a:t> PASSED                                                                                                                 [ 50%]</a:t>
            </a:r>
          </a:p>
          <a:p>
            <a:r>
              <a:rPr lang="pt-BR" sz="1000" err="1"/>
              <a:t>tests</a:t>
            </a:r>
            <a:r>
              <a:rPr lang="pt-BR" sz="1000"/>
              <a:t>\app_test.py::</a:t>
            </a:r>
            <a:r>
              <a:rPr lang="pt-BR" sz="1000" err="1"/>
              <a:t>test_api_price_return</a:t>
            </a:r>
            <a:r>
              <a:rPr lang="pt-BR" sz="1000"/>
              <a:t> PASSED                                                                                                           [100%]</a:t>
            </a:r>
          </a:p>
          <a:p>
            <a:endParaRPr lang="pt-BR" sz="1000"/>
          </a:p>
          <a:p>
            <a:r>
              <a:rPr lang="pt-BR" sz="1000"/>
              <a:t>====================================================================== 2 </a:t>
            </a:r>
            <a:r>
              <a:rPr lang="pt-BR" sz="1000" err="1"/>
              <a:t>passed</a:t>
            </a:r>
            <a:r>
              <a:rPr lang="pt-BR" sz="1000"/>
              <a:t> in 2.69s ======================================================================= </a:t>
            </a:r>
          </a:p>
        </p:txBody>
      </p:sp>
      <p:sp>
        <p:nvSpPr>
          <p:cNvPr id="4" name="Google Shape;296;p13">
            <a:extLst>
              <a:ext uri="{FF2B5EF4-FFF2-40B4-BE49-F238E27FC236}">
                <a16:creationId xmlns:a16="http://schemas.microsoft.com/office/drawing/2014/main" id="{DDD1E14D-4CA1-5D7D-2838-7B06684A5F7C}"/>
              </a:ext>
            </a:extLst>
          </p:cNvPr>
          <p:cNvSpPr txBox="1"/>
          <p:nvPr/>
        </p:nvSpPr>
        <p:spPr>
          <a:xfrm>
            <a:off x="280416" y="3804391"/>
            <a:ext cx="11441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Quando um dos testes falha, é apresentada a mensagem negativa da asserção para investigação posterior.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47B6F9-0025-A61F-A000-5DD3BE386882}"/>
              </a:ext>
            </a:extLst>
          </p:cNvPr>
          <p:cNvSpPr txBox="1"/>
          <p:nvPr/>
        </p:nvSpPr>
        <p:spPr>
          <a:xfrm>
            <a:off x="280416" y="4360602"/>
            <a:ext cx="1183538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endParaRPr lang="pt-BR"/>
          </a:p>
          <a:p>
            <a:r>
              <a:rPr lang="pt-BR"/>
              <a:t>=========================================================================== FAILURES=======================================================================</a:t>
            </a:r>
          </a:p>
          <a:p>
            <a:r>
              <a:rPr lang="pt-BR"/>
              <a:t>____________________________________________________________________ </a:t>
            </a:r>
            <a:r>
              <a:rPr lang="pt-BR" err="1"/>
              <a:t>test_api_price_return</a:t>
            </a:r>
            <a:r>
              <a:rPr lang="pt-BR"/>
              <a:t> _____________________________________________________________________</a:t>
            </a:r>
          </a:p>
          <a:p>
            <a:endParaRPr lang="pt-BR"/>
          </a:p>
          <a:p>
            <a:r>
              <a:rPr lang="pt-BR"/>
              <a:t>    </a:t>
            </a:r>
            <a:r>
              <a:rPr lang="pt-BR" err="1"/>
              <a:t>def</a:t>
            </a:r>
            <a:r>
              <a:rPr lang="pt-BR"/>
              <a:t> </a:t>
            </a:r>
            <a:r>
              <a:rPr lang="pt-BR" err="1"/>
              <a:t>test_api_price_return</a:t>
            </a:r>
            <a:r>
              <a:rPr lang="pt-BR"/>
              <a:t>():</a:t>
            </a:r>
          </a:p>
          <a:p>
            <a:r>
              <a:rPr lang="pt-BR"/>
              <a:t>        </a:t>
            </a:r>
            <a:r>
              <a:rPr lang="pt-BR" err="1"/>
              <a:t>result</a:t>
            </a:r>
            <a:r>
              <a:rPr lang="pt-BR"/>
              <a:t> = </a:t>
            </a:r>
            <a:r>
              <a:rPr lang="pt-BR" err="1"/>
              <a:t>app.get_product_price</a:t>
            </a:r>
            <a:r>
              <a:rPr lang="pt-BR"/>
              <a:t>(1)</a:t>
            </a:r>
          </a:p>
          <a:p>
            <a:r>
              <a:rPr lang="pt-BR"/>
              <a:t>&gt;       </a:t>
            </a:r>
            <a:r>
              <a:rPr lang="pt-BR" err="1"/>
              <a:t>assert</a:t>
            </a:r>
            <a:r>
              <a:rPr lang="pt-BR"/>
              <a:t> </a:t>
            </a:r>
            <a:r>
              <a:rPr lang="pt-BR" err="1"/>
              <a:t>isinstance</a:t>
            </a:r>
            <a:r>
              <a:rPr lang="pt-BR"/>
              <a:t>(</a:t>
            </a:r>
            <a:r>
              <a:rPr lang="pt-BR" err="1"/>
              <a:t>result</a:t>
            </a:r>
            <a:r>
              <a:rPr lang="pt-BR"/>
              <a:t>, (</a:t>
            </a:r>
            <a:r>
              <a:rPr lang="pt-BR" err="1"/>
              <a:t>string</a:t>
            </a:r>
            <a:r>
              <a:rPr lang="pt-BR"/>
              <a:t>)), "A variável não é numérica"</a:t>
            </a:r>
          </a:p>
          <a:p>
            <a:r>
              <a:rPr lang="pt-BR"/>
              <a:t>E       </a:t>
            </a:r>
            <a:r>
              <a:rPr lang="pt-BR" err="1"/>
              <a:t>NameError</a:t>
            </a:r>
            <a:r>
              <a:rPr lang="pt-BR"/>
              <a:t>: </a:t>
            </a:r>
            <a:r>
              <a:rPr lang="pt-BR" err="1"/>
              <a:t>name</a:t>
            </a:r>
            <a:r>
              <a:rPr lang="pt-BR"/>
              <a:t> '</a:t>
            </a:r>
            <a:r>
              <a:rPr lang="pt-BR" err="1"/>
              <a:t>string</a:t>
            </a:r>
            <a:r>
              <a:rPr lang="pt-BR"/>
              <a:t>' </a:t>
            </a:r>
            <a:r>
              <a:rPr lang="pt-BR" err="1"/>
              <a:t>is</a:t>
            </a:r>
            <a:r>
              <a:rPr lang="pt-BR"/>
              <a:t> </a:t>
            </a:r>
            <a:r>
              <a:rPr lang="pt-BR" err="1"/>
              <a:t>not</a:t>
            </a:r>
            <a:r>
              <a:rPr lang="pt-BR"/>
              <a:t> </a:t>
            </a:r>
            <a:r>
              <a:rPr lang="pt-BR" err="1"/>
              <a:t>defined</a:t>
            </a:r>
            <a:endParaRPr lang="pt-BR"/>
          </a:p>
          <a:p>
            <a:endParaRPr lang="pt-BR"/>
          </a:p>
          <a:p>
            <a:r>
              <a:rPr lang="pt-BR" err="1"/>
              <a:t>tests</a:t>
            </a:r>
            <a:r>
              <a:rPr lang="pt-BR"/>
              <a:t>\app_test.py:12: </a:t>
            </a:r>
            <a:r>
              <a:rPr lang="pt-BR" err="1"/>
              <a:t>NameError</a:t>
            </a:r>
            <a:endParaRPr lang="pt-BR"/>
          </a:p>
          <a:p>
            <a:r>
              <a:rPr lang="pt-BR"/>
              <a:t>=================================================================== short </a:t>
            </a:r>
            <a:r>
              <a:rPr lang="pt-BR" err="1"/>
              <a:t>test</a:t>
            </a:r>
            <a:r>
              <a:rPr lang="pt-BR"/>
              <a:t> </a:t>
            </a:r>
            <a:r>
              <a:rPr lang="pt-BR" err="1"/>
              <a:t>summary</a:t>
            </a:r>
            <a:r>
              <a:rPr lang="pt-BR"/>
              <a:t> </a:t>
            </a:r>
            <a:r>
              <a:rPr lang="pt-BR" err="1"/>
              <a:t>info</a:t>
            </a:r>
            <a:r>
              <a:rPr lang="pt-BR"/>
              <a:t> ==================================================================== </a:t>
            </a:r>
          </a:p>
          <a:p>
            <a:r>
              <a:rPr lang="pt-BR"/>
              <a:t>FAILED </a:t>
            </a:r>
            <a:r>
              <a:rPr lang="pt-BR" err="1"/>
              <a:t>tests</a:t>
            </a:r>
            <a:r>
              <a:rPr lang="pt-BR"/>
              <a:t>\app_test.py::</a:t>
            </a:r>
            <a:r>
              <a:rPr lang="pt-BR" err="1"/>
              <a:t>test_api_price_return</a:t>
            </a:r>
            <a:r>
              <a:rPr lang="pt-BR"/>
              <a:t> - </a:t>
            </a:r>
            <a:r>
              <a:rPr lang="pt-BR" err="1"/>
              <a:t>NameError</a:t>
            </a:r>
            <a:r>
              <a:rPr lang="pt-BR"/>
              <a:t>: </a:t>
            </a:r>
            <a:r>
              <a:rPr lang="pt-BR" err="1"/>
              <a:t>name</a:t>
            </a:r>
            <a:r>
              <a:rPr lang="pt-BR"/>
              <a:t> '</a:t>
            </a:r>
            <a:r>
              <a:rPr lang="pt-BR" err="1"/>
              <a:t>string</a:t>
            </a:r>
            <a:r>
              <a:rPr lang="pt-BR"/>
              <a:t>' </a:t>
            </a:r>
            <a:r>
              <a:rPr lang="pt-BR" err="1"/>
              <a:t>is</a:t>
            </a:r>
            <a:r>
              <a:rPr lang="pt-BR"/>
              <a:t> </a:t>
            </a:r>
            <a:r>
              <a:rPr lang="pt-BR" err="1"/>
              <a:t>not</a:t>
            </a:r>
            <a:r>
              <a:rPr lang="pt-BR"/>
              <a:t> </a:t>
            </a:r>
            <a:r>
              <a:rPr lang="pt-BR" err="1"/>
              <a:t>defined</a:t>
            </a:r>
            <a:endParaRPr lang="pt-BR"/>
          </a:p>
          <a:p>
            <a:r>
              <a:rPr lang="pt-BR"/>
              <a:t>================================================================= 1 </a:t>
            </a:r>
            <a:r>
              <a:rPr lang="pt-BR" err="1"/>
              <a:t>failed</a:t>
            </a:r>
            <a:r>
              <a:rPr lang="pt-BR"/>
              <a:t>, 1 </a:t>
            </a:r>
            <a:r>
              <a:rPr lang="pt-BR" err="1"/>
              <a:t>passed</a:t>
            </a:r>
            <a:r>
              <a:rPr lang="pt-BR"/>
              <a:t> in 2.75s ================================================================== </a:t>
            </a:r>
          </a:p>
        </p:txBody>
      </p:sp>
    </p:spTree>
    <p:extLst>
      <p:ext uri="{BB962C8B-B14F-4D97-AF65-F5344CB8AC3E}">
        <p14:creationId xmlns:p14="http://schemas.microsoft.com/office/powerpoint/2010/main" val="399588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UM CASO PRÁTICO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11441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estas funções, quais seriam bons testes de unidade?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3462BC-A686-AF92-3D21-AECE6EA6A4BD}"/>
              </a:ext>
            </a:extLst>
          </p:cNvPr>
          <p:cNvSpPr txBox="1"/>
          <p:nvPr/>
        </p:nvSpPr>
        <p:spPr>
          <a:xfrm>
            <a:off x="1510018" y="2451282"/>
            <a:ext cx="928599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requests</a:t>
            </a:r>
          </a:p>
          <a:p>
            <a:b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b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get_product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results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"https://dummyjson.com/products/"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185E73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(id))</a:t>
            </a:r>
          </a:p>
          <a:p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results</a:t>
            </a:r>
          </a:p>
          <a:p>
            <a:b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get_product_price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results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"https://dummyjson.com/products/"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185E73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(id))</a:t>
            </a:r>
          </a:p>
          <a:p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data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results.json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data[</a:t>
            </a:r>
            <a:r>
              <a:rPr lang="en-US" b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8852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F942D829-FA04-0116-2E9D-197247D7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15CA8EBA-F97D-194A-826E-D98E5FEA9C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UM CASO PRÁTICO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88A2596A-78CA-101E-4359-C8AFBDCB2DDE}"/>
              </a:ext>
            </a:extLst>
          </p:cNvPr>
          <p:cNvSpPr txBox="1"/>
          <p:nvPr/>
        </p:nvSpPr>
        <p:spPr>
          <a:xfrm>
            <a:off x="280416" y="1138000"/>
            <a:ext cx="1144168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testes mais diretos do “caminho feliz”: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Teste baseado no código de sucesso 200.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Teste baseado no tipo de retorno.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9B5798-BB6D-3FAF-DC13-D22CD703B2F1}"/>
              </a:ext>
            </a:extLst>
          </p:cNvPr>
          <p:cNvSpPr txBox="1"/>
          <p:nvPr/>
        </p:nvSpPr>
        <p:spPr>
          <a:xfrm>
            <a:off x="1886552" y="3001243"/>
            <a:ext cx="96445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test_api_return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app.get_product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data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results.json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b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results.status_code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 retorno da conexão não foi bem sucedida"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"id"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data,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"Não existe chave id no retorno"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data[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"id"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"Id enviado não é o mesmo recebido"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test_api_price_return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app.get_product_price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pt-BR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isinstance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pt-BR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 preço não é numérico"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0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EB2F3F94-0434-454F-00BC-AA01C895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3DB327D0-B5A1-B8F6-E23B-4C9CE5F79F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TESTE DE UNIDADE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UM CASO PRÁTICO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B1D4BEF1-844D-C06B-0D2D-0BEF8F8535C9}"/>
              </a:ext>
            </a:extLst>
          </p:cNvPr>
          <p:cNvSpPr txBox="1"/>
          <p:nvPr/>
        </p:nvSpPr>
        <p:spPr>
          <a:xfrm>
            <a:off x="280416" y="1138000"/>
            <a:ext cx="1144168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Outros testes “mocados” para condições específicas e importantes para testar: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 dirty="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Teste de erro baseado no status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Teste de erro baseado em time out.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9A55DA-E420-133C-0541-AD149B3DDED6}"/>
              </a:ext>
            </a:extLst>
          </p:cNvPr>
          <p:cNvSpPr txBox="1"/>
          <p:nvPr/>
        </p:nvSpPr>
        <p:spPr>
          <a:xfrm>
            <a:off x="1707362" y="3065278"/>
            <a:ext cx="9331349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test_get_product_http_error_handling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mocker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mocker.patch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src.app.requests.get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return_value.status_code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404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app.get_product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"Valor não nulo em condição de erro."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test_timeout_handling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mocker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mocker.patch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src.app.requests.get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side_effect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requests.exceptions.Timeout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app.get_product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pt-BR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pt-BR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assert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pt-BR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"Valor não nulo em condição de erro."</a:t>
            </a:r>
            <a:endParaRPr lang="pt-BR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5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DESAFIO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746" name="Google Shape;746;p58"/>
          <p:cNvSpPr txBox="1"/>
          <p:nvPr/>
        </p:nvSpPr>
        <p:spPr>
          <a:xfrm>
            <a:off x="323850" y="981075"/>
            <a:ext cx="1124331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Utilizando o mesmo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endpoint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anterior (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  <a:hlinkClick r:id="rId3"/>
              </a:rPr>
              <a:t>https://dummyjson.com/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  <a:hlinkClick r:id="rId3"/>
              </a:rPr>
              <a:t>products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  <a:hlinkClick r:id="rId3"/>
              </a:rPr>
              <a:t>/1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), crie outro método para retornar o conteúdo da chave “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images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”.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Construa testes de unidade para validar a integridade deste resultado. Deve incluir as seguintes regras: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Deve retornar no mínimo uma imagem.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 formato da imagem deve ser JPG ou PNG,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 nome das imagens deve ser números, por exemplo 1.jpg, 2.jpg.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/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"/>
          <p:cNvSpPr txBox="1"/>
          <p:nvPr/>
        </p:nvSpPr>
        <p:spPr>
          <a:xfrm>
            <a:off x="5639" y="3161450"/>
            <a:ext cx="12180722" cy="53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</a:pPr>
            <a:r>
              <a:rPr lang="pt-BR" sz="2398" b="0" i="0" u="none" strike="noStrike" cap="none" dirty="0">
                <a:solidFill>
                  <a:srgbClr val="626E73"/>
                </a:solidFill>
                <a:latin typeface="Roboto"/>
                <a:ea typeface="Roboto"/>
                <a:cs typeface="Roboto"/>
                <a:sym typeface="Roboto"/>
              </a:rPr>
              <a:t>INTRODUÇÃO A MLOPS</a:t>
            </a:r>
            <a:endParaRPr sz="2398" b="0" i="0" u="none" strike="noStrike" cap="none" dirty="0">
              <a:solidFill>
                <a:srgbClr val="626E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AEA6851E-0988-DAC8-21DA-677E771D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">
            <a:extLst>
              <a:ext uri="{FF2B5EF4-FFF2-40B4-BE49-F238E27FC236}">
                <a16:creationId xmlns:a16="http://schemas.microsoft.com/office/drawing/2014/main" id="{0DC69376-991B-B85D-1482-5D321947DA9D}"/>
              </a:ext>
            </a:extLst>
          </p:cNvPr>
          <p:cNvCxnSpPr/>
          <p:nvPr/>
        </p:nvCxnSpPr>
        <p:spPr>
          <a:xfrm>
            <a:off x="5912170" y="4436957"/>
            <a:ext cx="367660" cy="0"/>
          </a:xfrm>
          <a:prstGeom prst="straightConnector1">
            <a:avLst/>
          </a:prstGeom>
          <a:noFill/>
          <a:ln w="50800" cap="flat" cmpd="sng">
            <a:solidFill>
              <a:srgbClr val="ED14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">
            <a:extLst>
              <a:ext uri="{FF2B5EF4-FFF2-40B4-BE49-F238E27FC236}">
                <a16:creationId xmlns:a16="http://schemas.microsoft.com/office/drawing/2014/main" id="{80EF9CA4-C917-27E6-4441-B00F912917C6}"/>
              </a:ext>
            </a:extLst>
          </p:cNvPr>
          <p:cNvSpPr txBox="1"/>
          <p:nvPr/>
        </p:nvSpPr>
        <p:spPr>
          <a:xfrm>
            <a:off x="5639" y="3161450"/>
            <a:ext cx="12180722" cy="53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E73"/>
              </a:buClr>
              <a:buSzPts val="2398"/>
              <a:buFont typeface="Roboto"/>
              <a:buNone/>
              <a:tabLst/>
              <a:defRPr/>
            </a:pPr>
            <a:r>
              <a:rPr kumimoji="0" lang="pt-BR" sz="2398" b="0" i="0" u="none" strike="noStrike" kern="0" cap="none" spc="0" normalizeH="0" baseline="0" noProof="0">
                <a:ln>
                  <a:noFill/>
                </a:ln>
                <a:solidFill>
                  <a:srgbClr val="626E73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ANÁLISE ESTÁTICA (LINT)</a:t>
            </a:r>
            <a:endParaRPr kumimoji="0" sz="2398" b="0" i="0" u="none" strike="noStrike" kern="0" cap="none" spc="0" normalizeH="0" baseline="0" noProof="0">
              <a:ln>
                <a:noFill/>
              </a:ln>
              <a:solidFill>
                <a:srgbClr val="626E73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">
            <a:extLst>
              <a:ext uri="{FF2B5EF4-FFF2-40B4-BE49-F238E27FC236}">
                <a16:creationId xmlns:a16="http://schemas.microsoft.com/office/drawing/2014/main" id="{6375E7A8-5F13-419A-EFE3-96469A372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20" y="5848222"/>
            <a:ext cx="172194" cy="660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ANÁLISE ESTÁTICA: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LINT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6205088" y="2274858"/>
            <a:ext cx="562719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Ferramentas de análise estática de código auxiliam os desenvolvedores na identificação e correção de problemas ainda na fase de desenvolvimento. Elas analisam o código-fonte em busca de padrões, aderência a estilos de codificação, possíveis erros e outras questões que possam comprometer a legibilidade, a manutenibilidade e a qualidade geral do software.</a:t>
            </a:r>
          </a:p>
        </p:txBody>
      </p:sp>
      <p:pic>
        <p:nvPicPr>
          <p:cNvPr id="6146" name="Picture 2" descr="Lint GIF - Lint - Discover &amp; Share GIFs">
            <a:extLst>
              <a:ext uri="{FF2B5EF4-FFF2-40B4-BE49-F238E27FC236}">
                <a16:creationId xmlns:a16="http://schemas.microsoft.com/office/drawing/2014/main" id="{588E6A70-141A-169E-5B66-67881F65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897607"/>
            <a:ext cx="5706498" cy="57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E8A964-6498-2F30-3E9E-633DAC6A9901}"/>
              </a:ext>
            </a:extLst>
          </p:cNvPr>
          <p:cNvSpPr txBox="1"/>
          <p:nvPr/>
        </p:nvSpPr>
        <p:spPr>
          <a:xfrm>
            <a:off x="5986914" y="5758819"/>
            <a:ext cx="59246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buClr>
                <a:srgbClr val="94A2AC"/>
              </a:buClr>
              <a:buSzPts val="2000"/>
              <a:buNone/>
              <a:defRPr sz="1800">
                <a:solidFill>
                  <a:srgbClr val="94A2AC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pt-BR" sz="1200" i="1" dirty="0"/>
              <a:t>O termo "</a:t>
            </a:r>
            <a:r>
              <a:rPr lang="pt-BR" sz="1200" i="1" dirty="0" err="1"/>
              <a:t>lint</a:t>
            </a:r>
            <a:r>
              <a:rPr lang="pt-BR" sz="1200" i="1" dirty="0"/>
              <a:t>" originou-se do nome de uma ferramenta chamada "</a:t>
            </a:r>
            <a:r>
              <a:rPr lang="pt-BR" sz="1200" i="1" dirty="0" err="1"/>
              <a:t>lint</a:t>
            </a:r>
            <a:r>
              <a:rPr lang="pt-BR" sz="1200" i="1" dirty="0"/>
              <a:t>", desenvolvida nos anos 1970 para a linguagem de programação C. A ideia era que a ferramenta ajudaria a pentear o código em busca de problemas, assim como um "</a:t>
            </a:r>
            <a:r>
              <a:rPr lang="pt-BR" sz="1200" i="1" dirty="0" err="1"/>
              <a:t>linter</a:t>
            </a:r>
            <a:r>
              <a:rPr lang="pt-BR" sz="1200" i="1" dirty="0"/>
              <a:t>" de roupas remove partículas indesejadas.</a:t>
            </a:r>
          </a:p>
        </p:txBody>
      </p:sp>
    </p:spTree>
    <p:extLst>
      <p:ext uri="{BB962C8B-B14F-4D97-AF65-F5344CB8AC3E}">
        <p14:creationId xmlns:p14="http://schemas.microsoft.com/office/powerpoint/2010/main" val="280105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30659D94-B37D-6D5F-A2D1-ADAC5422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683AE22C-CE26-8060-942B-96F56F800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ANÁLISE ESTÁTICA: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LINT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98197D-D259-D028-7A80-8BC35226BEB1}"/>
              </a:ext>
            </a:extLst>
          </p:cNvPr>
          <p:cNvSpPr/>
          <p:nvPr/>
        </p:nvSpPr>
        <p:spPr>
          <a:xfrm>
            <a:off x="1498144" y="1933489"/>
            <a:ext cx="2253059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CONFORMIDADE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E5A8047-7632-F6FB-AE48-588A8926F7D3}"/>
              </a:ext>
            </a:extLst>
          </p:cNvPr>
          <p:cNvSpPr/>
          <p:nvPr/>
        </p:nvSpPr>
        <p:spPr>
          <a:xfrm>
            <a:off x="1498144" y="2923525"/>
            <a:ext cx="2253059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E3DF068-EED4-84D5-B6AA-CE0450FAEDE9}"/>
              </a:ext>
            </a:extLst>
          </p:cNvPr>
          <p:cNvSpPr/>
          <p:nvPr/>
        </p:nvSpPr>
        <p:spPr>
          <a:xfrm>
            <a:off x="1498144" y="3913561"/>
            <a:ext cx="2253059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VARIÁVEIS NÃO DECLARADAS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E0B894-2E6D-4082-5B6B-CCFB73E3C888}"/>
              </a:ext>
            </a:extLst>
          </p:cNvPr>
          <p:cNvSpPr/>
          <p:nvPr/>
        </p:nvSpPr>
        <p:spPr>
          <a:xfrm>
            <a:off x="1498144" y="4903596"/>
            <a:ext cx="2253059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COMPLEXIDADE DE CÓDIGO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4EB467-667F-98BD-CD2B-03ED93CB67CF}"/>
              </a:ext>
            </a:extLst>
          </p:cNvPr>
          <p:cNvSpPr txBox="1"/>
          <p:nvPr/>
        </p:nvSpPr>
        <p:spPr>
          <a:xfrm>
            <a:off x="3893813" y="1960760"/>
            <a:ext cx="727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Verificação se o código segue as convenções de formatação e estilo estabelecidas pela equipe de desenvolvimento ou por diretrizes específicas da linguagem.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40DA9D-C040-8D67-C76C-6D7F61520B06}"/>
              </a:ext>
            </a:extLst>
          </p:cNvPr>
          <p:cNvSpPr txBox="1"/>
          <p:nvPr/>
        </p:nvSpPr>
        <p:spPr>
          <a:xfrm>
            <a:off x="3893813" y="2945801"/>
            <a:ext cx="727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Identificação de erros lógicos, problemas de segurança, ou outras questões que podem causar comportamento inesperado durante a execução do programa.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1270FB-0353-9834-0927-85F065134CC9}"/>
              </a:ext>
            </a:extLst>
          </p:cNvPr>
          <p:cNvSpPr txBox="1"/>
          <p:nvPr/>
        </p:nvSpPr>
        <p:spPr>
          <a:xfrm>
            <a:off x="3893813" y="3946417"/>
            <a:ext cx="727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Detecção de variáveis que podem não ter sido declaradas ou que estão sendo usadas antes de serem inicializadas.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6EB9097-387A-1451-A627-33786ABA7664}"/>
              </a:ext>
            </a:extLst>
          </p:cNvPr>
          <p:cNvSpPr txBox="1"/>
          <p:nvPr/>
        </p:nvSpPr>
        <p:spPr>
          <a:xfrm>
            <a:off x="3893813" y="4930867"/>
            <a:ext cx="727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Avaliação da complexidade do código-fonte, como número de linhas de código em uma função ou a profundidade de aninhamento de estruturas de controle.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61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ESTÁTICA EM PYTHON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38000"/>
            <a:ext cx="781443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(https://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pylint.readthedocs.io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) é uma ferramenta de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linting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para o Python. Ele é projetado para analisar o código-fonte, identificar possíveis problemas, aplicar convenções de estilo e fornecer feedback aos desenvolvedores sobre a qualidade do código. O objetivo principal do </a:t>
            </a:r>
            <a:r>
              <a:rPr lang="pt-BR" sz="16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16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é melhorar a legibilidade, a manutenibilidade e a qualidade geral do código Python.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CA66D9-C40E-6FEB-1877-73AF876B304C}"/>
              </a:ext>
            </a:extLst>
          </p:cNvPr>
          <p:cNvSpPr txBox="1"/>
          <p:nvPr/>
        </p:nvSpPr>
        <p:spPr>
          <a:xfrm>
            <a:off x="280416" y="2728184"/>
            <a:ext cx="11441687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buClr>
                <a:srgbClr val="94A2AC"/>
              </a:buClr>
              <a:buSzPts val="2000"/>
              <a:buNone/>
              <a:defRPr sz="1800">
                <a:solidFill>
                  <a:srgbClr val="94A2AC"/>
                </a:solidFill>
                <a:latin typeface="Roboto"/>
                <a:ea typeface="Roboto"/>
                <a:cs typeface="Roboto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Verificação de Estilo de Código</a:t>
            </a:r>
            <a:r>
              <a:rPr lang="pt-BR" sz="1600" dirty="0"/>
              <a:t>: verifica se o código Python segue as convenções de estilo recomendadas pelo PEP 8 (https://</a:t>
            </a:r>
            <a:r>
              <a:rPr lang="pt-BR" sz="1600" dirty="0" err="1"/>
              <a:t>peps.python.org</a:t>
            </a:r>
            <a:r>
              <a:rPr lang="pt-BR" sz="1600" dirty="0"/>
              <a:t>/pep-0008/), que é o guia de estilo oficial para código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Identificação de Erros Potenciais</a:t>
            </a:r>
            <a:r>
              <a:rPr lang="pt-BR" sz="1600" dirty="0"/>
              <a:t>: analisa o código em busca de possíveis erros lógicos, como uso incorreto de variáveis, chamadas de funções com número incorreto de argumentos, entre outros.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Métricas de Código</a:t>
            </a:r>
            <a:r>
              <a:rPr lang="pt-BR" sz="1600" dirty="0"/>
              <a:t>: fornece métricas relacionadas à complexidade do código, como o número de linhas de código em uma função, a profundidade de aninhamento e outros indicadores que podem ajudar a avaliar a qualidade do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Suporte a Convenções Personalizadas</a:t>
            </a:r>
            <a:r>
              <a:rPr lang="pt-BR" sz="1600" dirty="0"/>
              <a:t>: além das convenções do PEP 8, o </a:t>
            </a:r>
            <a:r>
              <a:rPr lang="pt-BR" sz="1600" dirty="0" err="1"/>
              <a:t>Pylint</a:t>
            </a:r>
            <a:r>
              <a:rPr lang="pt-BR" sz="1600" dirty="0"/>
              <a:t> para seguir convenções específicas da sua equipe ou projeto.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Integração com Editores de Código</a:t>
            </a:r>
            <a:r>
              <a:rPr lang="pt-BR" sz="1600" dirty="0"/>
              <a:t>: pode ser integrado com muitos editores de código, </a:t>
            </a:r>
            <a:r>
              <a:rPr lang="pt-BR" sz="1600" dirty="0" err="1"/>
              <a:t>IDEs</a:t>
            </a:r>
            <a:r>
              <a:rPr lang="pt-BR" sz="1600" dirty="0"/>
              <a:t> (Ambientes de Desenvolvimento Integrado) e ambientes de desenvolvimento, proporcionando feedback em tempo real enquanto você escreve código.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C7CA52E-FA42-3F75-31D1-CF731D99542F}"/>
              </a:ext>
            </a:extLst>
          </p:cNvPr>
          <p:cNvSpPr/>
          <p:nvPr/>
        </p:nvSpPr>
        <p:spPr>
          <a:xfrm>
            <a:off x="1866551" y="5803890"/>
            <a:ext cx="3737911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0-10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D43A6E-CA40-4D62-07A1-3AC102AE0168}"/>
              </a:ext>
            </a:extLst>
          </p:cNvPr>
          <p:cNvSpPr/>
          <p:nvPr/>
        </p:nvSpPr>
        <p:spPr>
          <a:xfrm>
            <a:off x="6096000" y="5803890"/>
            <a:ext cx="3737911" cy="577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REFERÊNCIAS (DOC. PYLINT)</a:t>
            </a:r>
          </a:p>
        </p:txBody>
      </p:sp>
      <p:pic>
        <p:nvPicPr>
          <p:cNvPr id="2050" name="Picture 2" descr="Using pylint to review your code. Pylint is a Python static code analysis…  | by Michael M Hansen | Vizneo Academy | Medium">
            <a:extLst>
              <a:ext uri="{FF2B5EF4-FFF2-40B4-BE49-F238E27FC236}">
                <a16:creationId xmlns:a16="http://schemas.microsoft.com/office/drawing/2014/main" id="{744D9530-03BB-10FE-E4FF-22F610FBB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20009" r="13341" b="6607"/>
          <a:stretch/>
        </p:blipFill>
        <p:spPr bwMode="auto">
          <a:xfrm>
            <a:off x="8335478" y="1108034"/>
            <a:ext cx="3493971" cy="13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365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ESTÁTICA EM PYTHON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970221"/>
            <a:ext cx="115564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Qual é a nota para o código abaixo?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2CD46B-7C17-0D52-1FAA-A8B509B3C6DE}"/>
              </a:ext>
            </a:extLst>
          </p:cNvPr>
          <p:cNvSpPr txBox="1"/>
          <p:nvPr/>
        </p:nvSpPr>
        <p:spPr>
          <a:xfrm>
            <a:off x="2351014" y="2343559"/>
            <a:ext cx="860500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import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requestss</a:t>
            </a:r>
            <a:endParaRPr lang="en-US" b="0">
              <a:solidFill>
                <a:schemeClr val="tx1"/>
              </a:solidFill>
              <a:effectLst/>
              <a:latin typeface="+mj-lt"/>
            </a:endParaRPr>
          </a:p>
          <a:p>
            <a:br>
              <a:rPr lang="en-US" b="0">
                <a:solidFill>
                  <a:schemeClr val="tx1"/>
                </a:solidFill>
                <a:effectLst/>
                <a:latin typeface="+mj-lt"/>
              </a:rPr>
            </a:br>
            <a:br>
              <a:rPr lang="en-US" b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def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(id):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    results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requests.get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("https://dummyjson.com/products/"+str(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), timeout=10)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    return results</a:t>
            </a:r>
          </a:p>
          <a:p>
            <a:br>
              <a:rPr lang="en-US" b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def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get_product_price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(id):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    results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requests.get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("https://dummyjson.com/products/"+str(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), timeout=10)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    data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results.json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    return data["price"]</a:t>
            </a:r>
          </a:p>
          <a:p>
            <a:br>
              <a:rPr lang="en-US" b="0">
                <a:solidFill>
                  <a:schemeClr val="tx1"/>
                </a:solidFill>
                <a:effectLst/>
                <a:latin typeface="+mj-lt"/>
              </a:rPr>
            </a:b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(1)</a:t>
            </a:r>
          </a:p>
          <a:p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get_product_price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521584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ESTÁTICA EM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5C4040-D073-A52F-003E-7F4C1352FB12}"/>
              </a:ext>
            </a:extLst>
          </p:cNvPr>
          <p:cNvSpPr txBox="1"/>
          <p:nvPr/>
        </p:nvSpPr>
        <p:spPr>
          <a:xfrm>
            <a:off x="1826004" y="1850139"/>
            <a:ext cx="853999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dirty="0" err="1">
                <a:solidFill>
                  <a:srgbClr val="E0375F"/>
                </a:solidFill>
              </a:rPr>
              <a:t>pylint</a:t>
            </a:r>
            <a:r>
              <a:rPr lang="pt-BR" dirty="0">
                <a:solidFill>
                  <a:srgbClr val="E0375F"/>
                </a:solidFill>
              </a:rPr>
              <a:t> </a:t>
            </a:r>
            <a:r>
              <a:rPr lang="pt-BR" dirty="0" err="1">
                <a:solidFill>
                  <a:srgbClr val="E0375F"/>
                </a:solidFill>
              </a:rPr>
              <a:t>app.py</a:t>
            </a:r>
            <a:r>
              <a:rPr lang="pt-BR" dirty="0">
                <a:solidFill>
                  <a:srgbClr val="E0375F"/>
                </a:solidFill>
              </a:rPr>
              <a:t> </a:t>
            </a:r>
          </a:p>
          <a:p>
            <a:endParaRPr lang="pt-BR" dirty="0"/>
          </a:p>
          <a:p>
            <a:r>
              <a:rPr lang="pt-BR" dirty="0"/>
              <a:t>************* Module app</a:t>
            </a:r>
          </a:p>
          <a:p>
            <a:r>
              <a:rPr lang="pt-BR" dirty="0" err="1"/>
              <a:t>src</a:t>
            </a:r>
            <a:r>
              <a:rPr lang="pt-BR" dirty="0"/>
              <a:t>\app.py:14:0: C0304: Final </a:t>
            </a:r>
            <a:r>
              <a:rPr lang="pt-BR" dirty="0" err="1"/>
              <a:t>newline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 (</a:t>
            </a:r>
            <a:r>
              <a:rPr lang="pt-BR" dirty="0" err="1"/>
              <a:t>missing</a:t>
            </a:r>
            <a:r>
              <a:rPr lang="pt-BR" dirty="0"/>
              <a:t>-final-</a:t>
            </a:r>
            <a:r>
              <a:rPr lang="pt-BR" dirty="0" err="1"/>
              <a:t>newline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\app.py:1:0: C0114: </a:t>
            </a:r>
            <a:r>
              <a:rPr lang="pt-BR" dirty="0" err="1"/>
              <a:t>Missing</a:t>
            </a:r>
            <a:r>
              <a:rPr lang="pt-BR" dirty="0"/>
              <a:t> module </a:t>
            </a:r>
            <a:r>
              <a:rPr lang="pt-BR" dirty="0" err="1"/>
              <a:t>docstring</a:t>
            </a:r>
            <a:r>
              <a:rPr lang="pt-BR" dirty="0"/>
              <a:t> (</a:t>
            </a:r>
            <a:r>
              <a:rPr lang="pt-BR" dirty="0" err="1"/>
              <a:t>missing</a:t>
            </a:r>
            <a:r>
              <a:rPr lang="pt-BR" dirty="0"/>
              <a:t>-module-</a:t>
            </a:r>
            <a:r>
              <a:rPr lang="pt-BR" dirty="0" err="1"/>
              <a:t>docstring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\app.py:1:0: E0401: </a:t>
            </a:r>
            <a:r>
              <a:rPr lang="pt-BR" dirty="0" err="1"/>
              <a:t>Unable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import</a:t>
            </a:r>
            <a:r>
              <a:rPr lang="pt-BR" dirty="0"/>
              <a:t> '</a:t>
            </a:r>
            <a:r>
              <a:rPr lang="pt-BR" dirty="0" err="1"/>
              <a:t>requestss</a:t>
            </a:r>
            <a:r>
              <a:rPr lang="pt-BR" dirty="0"/>
              <a:t>' (</a:t>
            </a:r>
            <a:r>
              <a:rPr lang="pt-BR" dirty="0" err="1"/>
              <a:t>import-error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\app.py:4:0: C0116: </a:t>
            </a:r>
            <a:r>
              <a:rPr lang="pt-BR" dirty="0" err="1"/>
              <a:t>Missing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docstring</a:t>
            </a:r>
            <a:r>
              <a:rPr lang="pt-BR" dirty="0"/>
              <a:t> (</a:t>
            </a:r>
            <a:r>
              <a:rPr lang="pt-BR" dirty="0" err="1"/>
              <a:t>missing-function-docstring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\app.py:4:16: C0103: </a:t>
            </a:r>
            <a:r>
              <a:rPr lang="pt-BR" dirty="0" err="1"/>
              <a:t>Argument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"id" </a:t>
            </a:r>
            <a:r>
              <a:rPr lang="pt-BR" dirty="0" err="1"/>
              <a:t>doesn't</a:t>
            </a:r>
            <a:r>
              <a:rPr lang="pt-BR" dirty="0"/>
              <a:t> </a:t>
            </a:r>
            <a:r>
              <a:rPr lang="pt-BR" dirty="0" err="1"/>
              <a:t>conform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snake_case</a:t>
            </a:r>
            <a:r>
              <a:rPr lang="pt-BR" dirty="0"/>
              <a:t> </a:t>
            </a:r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(</a:t>
            </a:r>
            <a:r>
              <a:rPr lang="pt-BR" dirty="0" err="1"/>
              <a:t>invalid-name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\app.py:4:16: W0622: </a:t>
            </a:r>
            <a:r>
              <a:rPr lang="pt-BR" dirty="0" err="1"/>
              <a:t>Redefining</a:t>
            </a:r>
            <a:r>
              <a:rPr lang="pt-BR" dirty="0"/>
              <a:t> </a:t>
            </a:r>
            <a:r>
              <a:rPr lang="pt-BR" dirty="0" err="1"/>
              <a:t>built</a:t>
            </a:r>
            <a:r>
              <a:rPr lang="pt-BR" dirty="0"/>
              <a:t>-in 'id' (</a:t>
            </a:r>
            <a:r>
              <a:rPr lang="pt-BR" dirty="0" err="1"/>
              <a:t>redefined-builtin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\app.py:5:14: E0602: </a:t>
            </a:r>
            <a:r>
              <a:rPr lang="pt-BR" dirty="0" err="1"/>
              <a:t>Undefined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'</a:t>
            </a:r>
            <a:r>
              <a:rPr lang="pt-BR" dirty="0" err="1"/>
              <a:t>requests</a:t>
            </a:r>
            <a:r>
              <a:rPr lang="pt-BR" dirty="0"/>
              <a:t>' (</a:t>
            </a:r>
            <a:r>
              <a:rPr lang="pt-BR" dirty="0" err="1"/>
              <a:t>undefined-variable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\app.py:5:65: E0602: </a:t>
            </a:r>
            <a:r>
              <a:rPr lang="pt-BR" dirty="0" err="1"/>
              <a:t>Undefined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'</a:t>
            </a:r>
            <a:r>
              <a:rPr lang="pt-BR" dirty="0" err="1"/>
              <a:t>product_id</a:t>
            </a:r>
            <a:r>
              <a:rPr lang="pt-BR" dirty="0"/>
              <a:t>' (</a:t>
            </a:r>
            <a:r>
              <a:rPr lang="pt-BR" dirty="0" err="1"/>
              <a:t>undefined-variable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\app.py:4:16: W0613: </a:t>
            </a:r>
            <a:r>
              <a:rPr lang="pt-BR" dirty="0" err="1"/>
              <a:t>Unused</a:t>
            </a:r>
            <a:r>
              <a:rPr lang="pt-BR" dirty="0"/>
              <a:t> </a:t>
            </a:r>
            <a:r>
              <a:rPr lang="pt-BR" dirty="0" err="1"/>
              <a:t>argument</a:t>
            </a:r>
            <a:r>
              <a:rPr lang="pt-BR" dirty="0"/>
              <a:t> 'id' (</a:t>
            </a:r>
            <a:r>
              <a:rPr lang="pt-BR" dirty="0" err="1"/>
              <a:t>unused-argument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\app.py:8:0: C0116: </a:t>
            </a:r>
            <a:r>
              <a:rPr lang="pt-BR" dirty="0" err="1"/>
              <a:t>Missing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docstring</a:t>
            </a:r>
            <a:r>
              <a:rPr lang="pt-BR" dirty="0"/>
              <a:t> (</a:t>
            </a:r>
            <a:r>
              <a:rPr lang="pt-BR" dirty="0" err="1"/>
              <a:t>missing-function-docstring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\app.py:8:22: C0103: </a:t>
            </a:r>
            <a:r>
              <a:rPr lang="pt-BR" dirty="0" err="1"/>
              <a:t>Argument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"id" </a:t>
            </a:r>
            <a:r>
              <a:rPr lang="pt-BR" dirty="0" err="1"/>
              <a:t>doesn't</a:t>
            </a:r>
            <a:r>
              <a:rPr lang="pt-BR" dirty="0"/>
              <a:t> </a:t>
            </a:r>
            <a:r>
              <a:rPr lang="pt-BR" dirty="0" err="1"/>
              <a:t>conform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snake_case</a:t>
            </a:r>
            <a:r>
              <a:rPr lang="pt-BR" dirty="0"/>
              <a:t> </a:t>
            </a:r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(</a:t>
            </a:r>
            <a:r>
              <a:rPr lang="pt-BR" dirty="0" err="1"/>
              <a:t>invalid-name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\app.py:8:22: W0622: </a:t>
            </a:r>
            <a:r>
              <a:rPr lang="pt-BR" dirty="0" err="1"/>
              <a:t>Redefining</a:t>
            </a:r>
            <a:r>
              <a:rPr lang="pt-BR" dirty="0"/>
              <a:t> </a:t>
            </a:r>
            <a:r>
              <a:rPr lang="pt-BR" dirty="0" err="1"/>
              <a:t>built</a:t>
            </a:r>
            <a:r>
              <a:rPr lang="pt-BR" dirty="0"/>
              <a:t>-in 'id' (</a:t>
            </a:r>
            <a:r>
              <a:rPr lang="pt-BR" dirty="0" err="1"/>
              <a:t>redefined-builtin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\app.py:9:14: E0602: </a:t>
            </a:r>
            <a:r>
              <a:rPr lang="pt-BR" dirty="0" err="1"/>
              <a:t>Undefined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'</a:t>
            </a:r>
            <a:r>
              <a:rPr lang="pt-BR" dirty="0" err="1"/>
              <a:t>requests</a:t>
            </a:r>
            <a:r>
              <a:rPr lang="pt-BR" dirty="0"/>
              <a:t>' (</a:t>
            </a:r>
            <a:r>
              <a:rPr lang="pt-BR" dirty="0" err="1"/>
              <a:t>undefined-variable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\app.py:9:65: E0602: </a:t>
            </a:r>
            <a:r>
              <a:rPr lang="pt-BR" dirty="0" err="1"/>
              <a:t>Undefined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'</a:t>
            </a:r>
            <a:r>
              <a:rPr lang="pt-BR" dirty="0" err="1"/>
              <a:t>product_id</a:t>
            </a:r>
            <a:r>
              <a:rPr lang="pt-BR" dirty="0"/>
              <a:t>' (</a:t>
            </a:r>
            <a:r>
              <a:rPr lang="pt-BR" dirty="0" err="1"/>
              <a:t>undefined-variable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\app.py:8:22: W0613: </a:t>
            </a:r>
            <a:r>
              <a:rPr lang="pt-BR" dirty="0" err="1"/>
              <a:t>Unused</a:t>
            </a:r>
            <a:r>
              <a:rPr lang="pt-BR" dirty="0"/>
              <a:t> </a:t>
            </a:r>
            <a:r>
              <a:rPr lang="pt-BR" dirty="0" err="1"/>
              <a:t>argument</a:t>
            </a:r>
            <a:r>
              <a:rPr lang="pt-BR" dirty="0"/>
              <a:t> 'id' (</a:t>
            </a:r>
            <a:r>
              <a:rPr lang="pt-BR" dirty="0" err="1"/>
              <a:t>unused-argument</a:t>
            </a:r>
            <a:r>
              <a:rPr lang="pt-BR" dirty="0"/>
              <a:t>)</a:t>
            </a:r>
          </a:p>
          <a:p>
            <a:r>
              <a:rPr lang="pt-BR" dirty="0" err="1"/>
              <a:t>src</a:t>
            </a:r>
            <a:r>
              <a:rPr lang="pt-BR" dirty="0"/>
              <a:t>\app.py:1:0: W0611: </a:t>
            </a:r>
            <a:r>
              <a:rPr lang="pt-BR" dirty="0" err="1"/>
              <a:t>Unused</a:t>
            </a:r>
            <a:r>
              <a:rPr lang="pt-BR" dirty="0"/>
              <a:t> </a:t>
            </a: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requestss</a:t>
            </a:r>
            <a:r>
              <a:rPr lang="pt-BR" dirty="0"/>
              <a:t> (</a:t>
            </a:r>
            <a:r>
              <a:rPr lang="pt-BR" dirty="0" err="1"/>
              <a:t>unused-import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------------------------------------------------------------------</a:t>
            </a:r>
          </a:p>
          <a:p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been</a:t>
            </a:r>
            <a:r>
              <a:rPr lang="pt-BR" dirty="0"/>
              <a:t> </a:t>
            </a:r>
            <a:r>
              <a:rPr lang="pt-BR" dirty="0" err="1"/>
              <a:t>rated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0.00/10 (</a:t>
            </a:r>
            <a:r>
              <a:rPr lang="pt-BR" dirty="0" err="1"/>
              <a:t>previous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: 0.00/10, +0.00)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71BD04-BD07-03C6-0DB7-989A53307E09}"/>
              </a:ext>
            </a:extLst>
          </p:cNvPr>
          <p:cNvSpPr/>
          <p:nvPr/>
        </p:nvSpPr>
        <p:spPr>
          <a:xfrm>
            <a:off x="7822735" y="1056813"/>
            <a:ext cx="3737911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0!</a:t>
            </a:r>
          </a:p>
        </p:txBody>
      </p:sp>
    </p:spTree>
    <p:extLst>
      <p:ext uri="{BB962C8B-B14F-4D97-AF65-F5344CB8AC3E}">
        <p14:creationId xmlns:p14="http://schemas.microsoft.com/office/powerpoint/2010/main" val="4013163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ESTÁTICA EM PYTHON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970221"/>
            <a:ext cx="115564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 agora, depois dos ajustes?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2CD46B-7C17-0D52-1FAA-A8B509B3C6DE}"/>
              </a:ext>
            </a:extLst>
          </p:cNvPr>
          <p:cNvSpPr txBox="1"/>
          <p:nvPr/>
        </p:nvSpPr>
        <p:spPr>
          <a:xfrm>
            <a:off x="2107734" y="1898943"/>
            <a:ext cx="860500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"""Module responsible to get data from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produts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API"""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import requests</a:t>
            </a:r>
          </a:p>
          <a:p>
            <a:endParaRPr lang="en-US" b="0">
              <a:solidFill>
                <a:schemeClr val="tx1"/>
              </a:solidFill>
              <a:effectLst/>
              <a:latin typeface="+mj-lt"/>
            </a:endParaRPr>
          </a:p>
          <a:p>
            <a:endParaRPr lang="en-US" b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def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):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"""Get a product by id"""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results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requests.get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("https://dummyjson.com/products/"+str(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), timeout=10)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return results</a:t>
            </a:r>
          </a:p>
          <a:p>
            <a:endParaRPr lang="en-US" b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def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get_product_price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):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"""Get a product price by id"""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results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requests.get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("https://dummyjson.com/products/"+str(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product_id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), timeout=10)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data = </a:t>
            </a:r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results.json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()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    return data["price"]</a:t>
            </a:r>
          </a:p>
          <a:p>
            <a:endParaRPr lang="en-US" b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(1)</a:t>
            </a:r>
          </a:p>
          <a:p>
            <a:r>
              <a:rPr lang="en-US" b="0" err="1">
                <a:solidFill>
                  <a:schemeClr val="tx1"/>
                </a:solidFill>
                <a:effectLst/>
                <a:latin typeface="+mj-lt"/>
              </a:rPr>
              <a:t>get_product_price</a:t>
            </a:r>
            <a:r>
              <a:rPr lang="en-US" b="0">
                <a:solidFill>
                  <a:schemeClr val="tx1"/>
                </a:solidFill>
                <a:effectLst/>
                <a:latin typeface="+mj-lt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4130883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PYLINT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ANÁLISE ESTÁTICA EM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5C4040-D073-A52F-003E-7F4C1352FB12}"/>
              </a:ext>
            </a:extLst>
          </p:cNvPr>
          <p:cNvSpPr txBox="1"/>
          <p:nvPr/>
        </p:nvSpPr>
        <p:spPr>
          <a:xfrm>
            <a:off x="1826004" y="2905780"/>
            <a:ext cx="8539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-------------------------------------------------------------------</a:t>
            </a:r>
          </a:p>
          <a:p>
            <a:r>
              <a:rPr lang="en-US"/>
              <a:t>Your code has been rated at 10.00/10 (previous run: 6.00/10, +4.00)</a:t>
            </a: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71BD04-BD07-03C6-0DB7-989A53307E09}"/>
              </a:ext>
            </a:extLst>
          </p:cNvPr>
          <p:cNvSpPr/>
          <p:nvPr/>
        </p:nvSpPr>
        <p:spPr>
          <a:xfrm>
            <a:off x="7822735" y="1056813"/>
            <a:ext cx="3737911" cy="577762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PONTUAÇÃO 10!</a:t>
            </a:r>
          </a:p>
        </p:txBody>
      </p:sp>
      <p:sp>
        <p:nvSpPr>
          <p:cNvPr id="2" name="Google Shape;296;p13">
            <a:extLst>
              <a:ext uri="{FF2B5EF4-FFF2-40B4-BE49-F238E27FC236}">
                <a16:creationId xmlns:a16="http://schemas.microsoft.com/office/drawing/2014/main" id="{4D2D2082-4D42-B737-BADB-BD6C8AF9E733}"/>
              </a:ext>
            </a:extLst>
          </p:cNvPr>
          <p:cNvSpPr txBox="1"/>
          <p:nvPr/>
        </p:nvSpPr>
        <p:spPr>
          <a:xfrm>
            <a:off x="158384" y="5201043"/>
            <a:ext cx="115564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É comum não alcançar sempre o 10/10.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endParaRPr lang="pt-BR" sz="18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Muitas empresas adotam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Linters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específicos para cada time ou então flexibilizam a nota final para algo próximo a 10, sendo acima de 8 aceitável.</a:t>
            </a:r>
          </a:p>
        </p:txBody>
      </p:sp>
    </p:spTree>
    <p:extLst>
      <p:ext uri="{BB962C8B-B14F-4D97-AF65-F5344CB8AC3E}">
        <p14:creationId xmlns:p14="http://schemas.microsoft.com/office/powerpoint/2010/main" val="231020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4">
          <a:extLst>
            <a:ext uri="{FF2B5EF4-FFF2-40B4-BE49-F238E27FC236}">
              <a16:creationId xmlns:a16="http://schemas.microsoft.com/office/drawing/2014/main" id="{18C243A2-0ECE-0B79-5CF0-BCF9E334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>
            <a:extLst>
              <a:ext uri="{FF2B5EF4-FFF2-40B4-BE49-F238E27FC236}">
                <a16:creationId xmlns:a16="http://schemas.microsoft.com/office/drawing/2014/main" id="{C62688B5-3810-9849-F2D3-98D64D3EF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375F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DESAFIO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746" name="Google Shape;746;p58">
            <a:extLst>
              <a:ext uri="{FF2B5EF4-FFF2-40B4-BE49-F238E27FC236}">
                <a16:creationId xmlns:a16="http://schemas.microsoft.com/office/drawing/2014/main" id="{C144BAFE-0E54-C653-2835-60E0CC6CC88F}"/>
              </a:ext>
            </a:extLst>
          </p:cNvPr>
          <p:cNvSpPr txBox="1"/>
          <p:nvPr/>
        </p:nvSpPr>
        <p:spPr>
          <a:xfrm>
            <a:off x="323850" y="981075"/>
            <a:ext cx="1124331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No mesmo projeto utilizado no desafio anterior, crie mais um método responsável por baixar as imagens dos resultados obtidos da chave “imagem”.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endParaRPr lang="pt-BR" sz="2000">
              <a:solidFill>
                <a:srgbClr val="94A2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Logo após execute o Lint padrão (baseado no PEP-8) e realize os ajustes necessários.</a:t>
            </a:r>
          </a:p>
        </p:txBody>
      </p:sp>
    </p:spTree>
    <p:extLst>
      <p:ext uri="{BB962C8B-B14F-4D97-AF65-F5344CB8AC3E}">
        <p14:creationId xmlns:p14="http://schemas.microsoft.com/office/powerpoint/2010/main" val="2447027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PARA SABER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MAIS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07;p14">
            <a:extLst>
              <a:ext uri="{FF2B5EF4-FFF2-40B4-BE49-F238E27FC236}">
                <a16:creationId xmlns:a16="http://schemas.microsoft.com/office/drawing/2014/main" id="{BB7E2915-C192-F785-8CC3-804B3FC1DDD4}"/>
              </a:ext>
            </a:extLst>
          </p:cNvPr>
          <p:cNvSpPr txBox="1"/>
          <p:nvPr/>
        </p:nvSpPr>
        <p:spPr>
          <a:xfrm>
            <a:off x="280415" y="1065317"/>
            <a:ext cx="1164528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https://www.youtube.com/watch?v=N96yiqUFwEo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101 Master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Learning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Nubank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. Material indispensável para quem deseja prosseguir na área.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https://cursos.alura.com.br/course/python-tdd-explorando-testes-unitarios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Curso Python e TDD: explorando testes unitários.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4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https://wiki.python.org.br/GuiaDeEstilo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Guia de Estilo Python (PEP-8) em português.</a:t>
            </a:r>
          </a:p>
        </p:txBody>
      </p:sp>
    </p:spTree>
    <p:extLst>
      <p:ext uri="{BB962C8B-B14F-4D97-AF65-F5344CB8AC3E}">
        <p14:creationId xmlns:p14="http://schemas.microsoft.com/office/powerpoint/2010/main" val="159819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MACHINE LEARNING OPS</a:t>
            </a:r>
            <a:endParaRPr sz="2800" dirty="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143252"/>
            <a:ext cx="1144168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Colocar modelos de aprendizado de máquina em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produção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exige uma </a:t>
            </a:r>
            <a:r>
              <a:rPr lang="pt-BR" sz="1800" dirty="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mudança de paradigma </a:t>
            </a:r>
            <a:r>
              <a:rPr lang="pt-BR" sz="1800" dirty="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que começa no próprio ambiente de desenvolvimento. Apesar dos experimentos continuarem sendo uma etapa essencial, passaremos a utilizar o VS </a:t>
            </a:r>
            <a:r>
              <a:rPr lang="pt-BR" sz="1800" dirty="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como ambiente principal, já que ele oferece um conjunto mais abrangente de recursos em comparação ao uso exclusivo de Notebooks. Entre esses recursos, destacam-se ferramentas que facilitam a </a:t>
            </a:r>
            <a:r>
              <a:rPr lang="pt-BR" sz="18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construção de pipelines e a definição de processos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mais estruturados, </a:t>
            </a:r>
            <a:r>
              <a:rPr lang="pt-BR" sz="1800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repetíveis e </a:t>
            </a:r>
            <a:r>
              <a:rPr lang="pt-BR" sz="1800" err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versionáveis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que podem ser facilmente integrados e implantados como serviços.</a:t>
            </a:r>
          </a:p>
        </p:txBody>
      </p:sp>
      <p:pic>
        <p:nvPicPr>
          <p:cNvPr id="1026" name="Picture 2" descr="Open in Colab">
            <a:extLst>
              <a:ext uri="{FF2B5EF4-FFF2-40B4-BE49-F238E27FC236}">
                <a16:creationId xmlns:a16="http://schemas.microsoft.com/office/drawing/2014/main" id="{1FC89460-8202-2F9B-6E67-9467977E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3429000"/>
            <a:ext cx="3979134" cy="248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in Visual Studio Code – September 2019 Release - Python">
            <a:extLst>
              <a:ext uri="{FF2B5EF4-FFF2-40B4-BE49-F238E27FC236}">
                <a16:creationId xmlns:a16="http://schemas.microsoft.com/office/drawing/2014/main" id="{D6976887-C9BC-691A-F175-A473B221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62" y="3429504"/>
            <a:ext cx="3916742" cy="24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12">
            <a:extLst>
              <a:ext uri="{FF2B5EF4-FFF2-40B4-BE49-F238E27FC236}">
                <a16:creationId xmlns:a16="http://schemas.microsoft.com/office/drawing/2014/main" id="{93450AAF-557B-5FCD-373C-1285B2BAA1D5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>
            <a:off x="4259550" y="4672480"/>
            <a:ext cx="3545812" cy="252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871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9" y="3"/>
            <a:ext cx="121807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701" y="278671"/>
            <a:ext cx="11588600" cy="62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1366" y="2851614"/>
            <a:ext cx="4269268" cy="1148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SOFTWARE ENGINEERING </a:t>
            </a: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2800" b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MACHINE LEARNING 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96;p13">
            <a:extLst>
              <a:ext uri="{FF2B5EF4-FFF2-40B4-BE49-F238E27FC236}">
                <a16:creationId xmlns:a16="http://schemas.microsoft.com/office/drawing/2014/main" id="{E8F72885-7FA4-B48E-20DD-F2F71794440B}"/>
              </a:ext>
            </a:extLst>
          </p:cNvPr>
          <p:cNvSpPr txBox="1"/>
          <p:nvPr/>
        </p:nvSpPr>
        <p:spPr>
          <a:xfrm>
            <a:off x="3061981" y="3286452"/>
            <a:ext cx="15644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Time de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Desenvolvimento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ADE4017-CFD5-F107-65F0-46DF00B523B1}"/>
              </a:ext>
            </a:extLst>
          </p:cNvPr>
          <p:cNvSpPr/>
          <p:nvPr/>
        </p:nvSpPr>
        <p:spPr>
          <a:xfrm>
            <a:off x="1149290" y="1291905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de aplicação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7A1F48B-2236-0BA1-DA86-5D6D5FC1D568}"/>
              </a:ext>
            </a:extLst>
          </p:cNvPr>
          <p:cNvSpPr/>
          <p:nvPr/>
        </p:nvSpPr>
        <p:spPr>
          <a:xfrm>
            <a:off x="1149290" y="2196791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Construção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3A26D94-51FC-F63D-3F85-0EAA157D3F63}"/>
              </a:ext>
            </a:extLst>
          </p:cNvPr>
          <p:cNvSpPr/>
          <p:nvPr/>
        </p:nvSpPr>
        <p:spPr>
          <a:xfrm>
            <a:off x="1149290" y="3120704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D1E40C3-2C8D-B28B-C1D8-548DD0B2F4D4}"/>
              </a:ext>
            </a:extLst>
          </p:cNvPr>
          <p:cNvSpPr/>
          <p:nvPr/>
        </p:nvSpPr>
        <p:spPr>
          <a:xfrm>
            <a:off x="1149290" y="4129228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Implantação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A0F4010-7A66-D8EA-48A1-C94BB46E0D69}"/>
              </a:ext>
            </a:extLst>
          </p:cNvPr>
          <p:cNvSpPr/>
          <p:nvPr/>
        </p:nvSpPr>
        <p:spPr>
          <a:xfrm>
            <a:off x="1149290" y="5072913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Monitoração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D49B533-BC1B-4986-2CC2-46A6BDC0AE55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105636" y="1837189"/>
            <a:ext cx="0" cy="35960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24379FE-9830-7EE3-6186-95FDE2F732B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105636" y="2742075"/>
            <a:ext cx="0" cy="3786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3B4A271-308C-7F40-14A2-33AE98C9409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105636" y="3665988"/>
            <a:ext cx="0" cy="46324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A77FEB8E-4655-AD9B-68B7-59594115C6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105636" y="4674512"/>
            <a:ext cx="0" cy="3984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720A0B8-2F09-00A5-9905-80639EBD184E}"/>
              </a:ext>
            </a:extLst>
          </p:cNvPr>
          <p:cNvCxnSpPr>
            <a:cxnSpLocks/>
            <a:stCxn id="7" idx="1"/>
            <a:endCxn id="2" idx="1"/>
          </p:cNvCxnSpPr>
          <p:nvPr/>
        </p:nvCxnSpPr>
        <p:spPr>
          <a:xfrm rot="10800000">
            <a:off x="1149290" y="1564547"/>
            <a:ext cx="12700" cy="3781008"/>
          </a:xfrm>
          <a:prstGeom prst="curvedConnector3">
            <a:avLst>
              <a:gd name="adj1" fmla="val 5366969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96;p13">
            <a:extLst>
              <a:ext uri="{FF2B5EF4-FFF2-40B4-BE49-F238E27FC236}">
                <a16:creationId xmlns:a16="http://schemas.microsoft.com/office/drawing/2014/main" id="{9E5F5394-EDF6-4785-10FC-C69895355AEB}"/>
              </a:ext>
            </a:extLst>
          </p:cNvPr>
          <p:cNvSpPr txBox="1"/>
          <p:nvPr/>
        </p:nvSpPr>
        <p:spPr>
          <a:xfrm>
            <a:off x="3061137" y="4029071"/>
            <a:ext cx="10660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Time de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Operação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FB2F0F72-599B-EADB-B410-C78FC2B9A0C4}"/>
              </a:ext>
            </a:extLst>
          </p:cNvPr>
          <p:cNvCxnSpPr>
            <a:cxnSpLocks/>
          </p:cNvCxnSpPr>
          <p:nvPr/>
        </p:nvCxnSpPr>
        <p:spPr>
          <a:xfrm>
            <a:off x="1149289" y="3900880"/>
            <a:ext cx="10461074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E8B296A-A10A-71A5-6704-202462C5BA30}"/>
              </a:ext>
            </a:extLst>
          </p:cNvPr>
          <p:cNvSpPr/>
          <p:nvPr/>
        </p:nvSpPr>
        <p:spPr>
          <a:xfrm>
            <a:off x="6925111" y="1314338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de dados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8C4BB7E-C6E7-F530-587A-F6C73035BEF6}"/>
              </a:ext>
            </a:extLst>
          </p:cNvPr>
          <p:cNvSpPr/>
          <p:nvPr/>
        </p:nvSpPr>
        <p:spPr>
          <a:xfrm>
            <a:off x="9545271" y="1314338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de Treinamento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820AF7AC-13CA-C711-77BF-98A57E1CE2BB}"/>
              </a:ext>
            </a:extLst>
          </p:cNvPr>
          <p:cNvSpPr/>
          <p:nvPr/>
        </p:nvSpPr>
        <p:spPr>
          <a:xfrm>
            <a:off x="9545271" y="3090794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Execução de Treinamento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8851594D-1A9C-508C-32E5-C5DEFEF8A5AC}"/>
              </a:ext>
            </a:extLst>
          </p:cNvPr>
          <p:cNvSpPr/>
          <p:nvPr/>
        </p:nvSpPr>
        <p:spPr>
          <a:xfrm>
            <a:off x="6925111" y="3090794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Avaliação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26CB04C1-3CF7-E81D-14ED-A2D404B93911}"/>
              </a:ext>
            </a:extLst>
          </p:cNvPr>
          <p:cNvSpPr/>
          <p:nvPr/>
        </p:nvSpPr>
        <p:spPr>
          <a:xfrm>
            <a:off x="6925111" y="4138833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Código de Serviço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28E721C7-52B4-C48C-6B0D-4FDAC7509D3D}"/>
              </a:ext>
            </a:extLst>
          </p:cNvPr>
          <p:cNvSpPr/>
          <p:nvPr/>
        </p:nvSpPr>
        <p:spPr>
          <a:xfrm>
            <a:off x="9545271" y="4138833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6A7A97A-91C8-0975-8FAE-BD812190B270}"/>
              </a:ext>
            </a:extLst>
          </p:cNvPr>
          <p:cNvSpPr/>
          <p:nvPr/>
        </p:nvSpPr>
        <p:spPr>
          <a:xfrm>
            <a:off x="9545271" y="5096643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Implantação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FEFDCC2-693A-916F-6FA8-2C5F5EA10CFB}"/>
              </a:ext>
            </a:extLst>
          </p:cNvPr>
          <p:cNvSpPr/>
          <p:nvPr/>
        </p:nvSpPr>
        <p:spPr>
          <a:xfrm>
            <a:off x="6925111" y="5096643"/>
            <a:ext cx="1912691" cy="545284"/>
          </a:xfrm>
          <a:prstGeom prst="roundRect">
            <a:avLst/>
          </a:prstGeom>
          <a:noFill/>
          <a:ln w="19050">
            <a:solidFill>
              <a:srgbClr val="E037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Monitoração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F5C63F8E-8745-8615-EC7A-F3848A3BAD0B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837802" y="1586980"/>
            <a:ext cx="7074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B3D1D8A-A5A7-CCDE-865D-8F10239DEFE6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0501617" y="1859622"/>
            <a:ext cx="0" cy="12311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CB4264E-1CC0-BF09-B1A4-7B784B12A71A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8837802" y="3363436"/>
            <a:ext cx="7074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9DF72DB-4031-7693-6BA3-B3E2668AC0B1}"/>
              </a:ext>
            </a:extLst>
          </p:cNvPr>
          <p:cNvCxnSpPr>
            <a:cxnSpLocks/>
            <a:stCxn id="36" idx="0"/>
            <a:endCxn id="33" idx="2"/>
          </p:cNvCxnSpPr>
          <p:nvPr/>
        </p:nvCxnSpPr>
        <p:spPr>
          <a:xfrm flipV="1">
            <a:off x="7881457" y="1859622"/>
            <a:ext cx="0" cy="12311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6A938EB-0B61-2457-E2D8-382F70AF36D0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7881457" y="3636078"/>
            <a:ext cx="0" cy="5027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0B7AEC2B-5CCA-9BCC-F85F-82B9148C4B57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837802" y="4411475"/>
            <a:ext cx="7074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6419E63-DAD1-F87A-7CC3-6A61180B1E0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0501617" y="4684117"/>
            <a:ext cx="0" cy="412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de Seta Reta 192">
            <a:extLst>
              <a:ext uri="{FF2B5EF4-FFF2-40B4-BE49-F238E27FC236}">
                <a16:creationId xmlns:a16="http://schemas.microsoft.com/office/drawing/2014/main" id="{BC8B5AAC-A9A0-C790-6BBC-BF35B88F75E6}"/>
              </a:ext>
            </a:extLst>
          </p:cNvPr>
          <p:cNvCxnSpPr>
            <a:cxnSpLocks/>
            <a:stCxn id="39" idx="1"/>
            <a:endCxn id="40" idx="3"/>
          </p:cNvCxnSpPr>
          <p:nvPr/>
        </p:nvCxnSpPr>
        <p:spPr>
          <a:xfrm flipH="1">
            <a:off x="8837802" y="5369285"/>
            <a:ext cx="7074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21E7DA56-5B84-1DA2-6DE3-2E0F85351C57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V="1">
            <a:off x="7881457" y="4684117"/>
            <a:ext cx="0" cy="4125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de Seta Reta 23">
            <a:extLst>
              <a:ext uri="{FF2B5EF4-FFF2-40B4-BE49-F238E27FC236}">
                <a16:creationId xmlns:a16="http://schemas.microsoft.com/office/drawing/2014/main" id="{4EE7EE49-7F80-39DC-CD89-10749E554379}"/>
              </a:ext>
            </a:extLst>
          </p:cNvPr>
          <p:cNvCxnSpPr>
            <a:cxnSpLocks/>
            <a:stCxn id="40" idx="1"/>
            <a:endCxn id="33" idx="1"/>
          </p:cNvCxnSpPr>
          <p:nvPr/>
        </p:nvCxnSpPr>
        <p:spPr>
          <a:xfrm rot="10800000">
            <a:off x="6925111" y="1586981"/>
            <a:ext cx="12700" cy="3782305"/>
          </a:xfrm>
          <a:prstGeom prst="curvedConnector3">
            <a:avLst>
              <a:gd name="adj1" fmla="val 5234866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Google Shape;296;p13">
            <a:extLst>
              <a:ext uri="{FF2B5EF4-FFF2-40B4-BE49-F238E27FC236}">
                <a16:creationId xmlns:a16="http://schemas.microsoft.com/office/drawing/2014/main" id="{517EC469-53C0-D16A-A12F-9E957DD9961A}"/>
              </a:ext>
            </a:extLst>
          </p:cNvPr>
          <p:cNvSpPr txBox="1"/>
          <p:nvPr/>
        </p:nvSpPr>
        <p:spPr>
          <a:xfrm>
            <a:off x="4753744" y="3283463"/>
            <a:ext cx="15644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Cientista de Dados</a:t>
            </a:r>
          </a:p>
        </p:txBody>
      </p:sp>
      <p:sp>
        <p:nvSpPr>
          <p:cNvPr id="205" name="Google Shape;296;p13">
            <a:extLst>
              <a:ext uri="{FF2B5EF4-FFF2-40B4-BE49-F238E27FC236}">
                <a16:creationId xmlns:a16="http://schemas.microsoft.com/office/drawing/2014/main" id="{373FB6FE-A2A5-D381-FF33-CA90FFE70D6B}"/>
              </a:ext>
            </a:extLst>
          </p:cNvPr>
          <p:cNvSpPr txBox="1"/>
          <p:nvPr/>
        </p:nvSpPr>
        <p:spPr>
          <a:xfrm>
            <a:off x="4734083" y="4029071"/>
            <a:ext cx="15644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Engenheiro de Machine Learning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9E5DA300-25FC-912D-36C2-E671730D2B82}"/>
              </a:ext>
            </a:extLst>
          </p:cNvPr>
          <p:cNvSpPr txBox="1"/>
          <p:nvPr/>
        </p:nvSpPr>
        <p:spPr>
          <a:xfrm>
            <a:off x="104555" y="6451275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https://www.youtube.com/watch?v=N96yiqUFwEo&amp;t=1109s</a:t>
            </a:r>
          </a:p>
        </p:txBody>
      </p:sp>
      <p:sp>
        <p:nvSpPr>
          <p:cNvPr id="207" name="Retângulo 206">
            <a:extLst>
              <a:ext uri="{FF2B5EF4-FFF2-40B4-BE49-F238E27FC236}">
                <a16:creationId xmlns:a16="http://schemas.microsoft.com/office/drawing/2014/main" id="{50E5DE85-8FA5-651C-1A62-D0D36E6F971E}"/>
              </a:ext>
            </a:extLst>
          </p:cNvPr>
          <p:cNvSpPr/>
          <p:nvPr/>
        </p:nvSpPr>
        <p:spPr>
          <a:xfrm>
            <a:off x="1149289" y="5905991"/>
            <a:ext cx="3690010" cy="422163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Engenharia de Software há 20 anos</a:t>
            </a:r>
          </a:p>
        </p:txBody>
      </p:sp>
      <p:sp>
        <p:nvSpPr>
          <p:cNvPr id="208" name="Retângulo 207">
            <a:extLst>
              <a:ext uri="{FF2B5EF4-FFF2-40B4-BE49-F238E27FC236}">
                <a16:creationId xmlns:a16="http://schemas.microsoft.com/office/drawing/2014/main" id="{C7B6FE18-47E4-4BAA-E323-35F3648BC946}"/>
              </a:ext>
            </a:extLst>
          </p:cNvPr>
          <p:cNvSpPr/>
          <p:nvPr/>
        </p:nvSpPr>
        <p:spPr>
          <a:xfrm>
            <a:off x="5067936" y="5892407"/>
            <a:ext cx="6542428" cy="422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 Atualmente</a:t>
            </a:r>
          </a:p>
        </p:txBody>
      </p:sp>
    </p:spTree>
    <p:extLst>
      <p:ext uri="{BB962C8B-B14F-4D97-AF65-F5344CB8AC3E}">
        <p14:creationId xmlns:p14="http://schemas.microsoft.com/office/powerpoint/2010/main" val="129512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 AURORA DO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996A4DC-72E0-C079-112C-F4E9B3A56C8F}"/>
              </a:ext>
            </a:extLst>
          </p:cNvPr>
          <p:cNvSpPr/>
          <p:nvPr/>
        </p:nvSpPr>
        <p:spPr>
          <a:xfrm>
            <a:off x="4560814" y="2817711"/>
            <a:ext cx="3070371" cy="30703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DEVOPS</a:t>
            </a:r>
          </a:p>
          <a:p>
            <a:pPr algn="ctr"/>
            <a:r>
              <a:rPr lang="pt-BR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COMUNICAÇÃO</a:t>
            </a:r>
          </a:p>
          <a:p>
            <a:pPr algn="ctr"/>
            <a:r>
              <a:rPr lang="pt-BR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COLABORAÇÃO INTEGRAÇÃO</a:t>
            </a:r>
          </a:p>
          <a:p>
            <a:pPr algn="ctr"/>
            <a:r>
              <a:rPr lang="pt-BR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</a:p>
          <a:p>
            <a:pPr algn="ctr"/>
            <a:r>
              <a:rPr lang="pt-BR" sz="1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AGILIDADE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DF34CBAE-2ABD-338E-2600-20FF8828674C}"/>
              </a:ext>
            </a:extLst>
          </p:cNvPr>
          <p:cNvSpPr/>
          <p:nvPr/>
        </p:nvSpPr>
        <p:spPr>
          <a:xfrm>
            <a:off x="2195118" y="3560136"/>
            <a:ext cx="2885812" cy="1585519"/>
          </a:xfrm>
          <a:prstGeom prst="rightArrow">
            <a:avLst/>
          </a:prstGeom>
          <a:solidFill>
            <a:srgbClr val="E037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TIMES DE </a:t>
            </a:r>
            <a:r>
              <a:rPr lang="pt-BR" sz="1800"/>
              <a:t>DESENVOLVIMENTO</a:t>
            </a:r>
            <a:endParaRPr lang="pt-BR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58D3017E-49AF-9B0A-9F34-02DCFAAC53E4}"/>
              </a:ext>
            </a:extLst>
          </p:cNvPr>
          <p:cNvSpPr/>
          <p:nvPr/>
        </p:nvSpPr>
        <p:spPr>
          <a:xfrm flipH="1">
            <a:off x="7211734" y="3560136"/>
            <a:ext cx="2885812" cy="1585519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TIMES DE </a:t>
            </a:r>
            <a:r>
              <a:rPr lang="pt-BR" sz="1800"/>
              <a:t>OPERAÇÃO</a:t>
            </a: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A21EC-83EE-C978-BDE0-1B49C0481D0A}"/>
              </a:ext>
            </a:extLst>
          </p:cNvPr>
          <p:cNvSpPr txBox="1"/>
          <p:nvPr/>
        </p:nvSpPr>
        <p:spPr>
          <a:xfrm>
            <a:off x="104555" y="6451275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https://www.youtube.com/watch?v=N96yiqUFwEo&amp;t=1109s</a:t>
            </a:r>
          </a:p>
        </p:txBody>
      </p:sp>
      <p:sp>
        <p:nvSpPr>
          <p:cNvPr id="7" name="Google Shape;296;p13">
            <a:extLst>
              <a:ext uri="{FF2B5EF4-FFF2-40B4-BE49-F238E27FC236}">
                <a16:creationId xmlns:a16="http://schemas.microsoft.com/office/drawing/2014/main" id="{123DEF84-FAE5-D5A3-6D0A-0DE7B304A0E3}"/>
              </a:ext>
            </a:extLst>
          </p:cNvPr>
          <p:cNvSpPr txBox="1"/>
          <p:nvPr/>
        </p:nvSpPr>
        <p:spPr>
          <a:xfrm>
            <a:off x="280416" y="1027817"/>
            <a:ext cx="114416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representa a união de pessoas, processos e produtos com o objetivo de habilitar a entrega contínua de valor aos clientes finais. Com os times atuando de forma colaborativa e adotando um novo mindset, surgiram práticas que aproveitam o melhor de cada área, como testes automatizados, implantações contínuas e infraestrutura como código, entre outras. Essas práticas viabilizam ciclos de entrega mais ágeis, confiáveis e sustentáveis.</a:t>
            </a:r>
          </a:p>
        </p:txBody>
      </p:sp>
    </p:spTree>
    <p:extLst>
      <p:ext uri="{BB962C8B-B14F-4D97-AF65-F5344CB8AC3E}">
        <p14:creationId xmlns:p14="http://schemas.microsoft.com/office/powerpoint/2010/main" val="203103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>
          <a:extLst>
            <a:ext uri="{FF2B5EF4-FFF2-40B4-BE49-F238E27FC236}">
              <a16:creationId xmlns:a16="http://schemas.microsoft.com/office/drawing/2014/main" id="{70DA5C2C-1068-4533-20A5-FDAA7D22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re:Invent Keynote, Dr. Werner Vogels | Rackspace Technology">
            <a:extLst>
              <a:ext uri="{FF2B5EF4-FFF2-40B4-BE49-F238E27FC236}">
                <a16:creationId xmlns:a16="http://schemas.microsoft.com/office/drawing/2014/main" id="{78A1F95F-88A8-88F9-C24D-D08E163A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476" y="-45719"/>
            <a:ext cx="13149943" cy="69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8812BFF-73DB-81C7-8713-0696B719026B}"/>
              </a:ext>
            </a:extLst>
          </p:cNvPr>
          <p:cNvSpPr txBox="1"/>
          <p:nvPr/>
        </p:nvSpPr>
        <p:spPr>
          <a:xfrm>
            <a:off x="104555" y="6451275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https://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aws.amazon.com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pt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/blogs/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aws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/</a:t>
            </a:r>
            <a:r>
              <a:rPr kumimoji="0" lang="pt-B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acm_queue_inter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212" name="Google Shape;212;p6">
            <a:extLst>
              <a:ext uri="{FF2B5EF4-FFF2-40B4-BE49-F238E27FC236}">
                <a16:creationId xmlns:a16="http://schemas.microsoft.com/office/drawing/2014/main" id="{3A63E569-C336-2BF0-DDAC-C616F88DC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896" y="612174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YOU BUILD IT, YOU RUN IT</a:t>
            </a:r>
            <a:endParaRPr sz="280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96;p13">
            <a:extLst>
              <a:ext uri="{FF2B5EF4-FFF2-40B4-BE49-F238E27FC236}">
                <a16:creationId xmlns:a16="http://schemas.microsoft.com/office/drawing/2014/main" id="{9D93A8E3-4E4D-03F2-B5C7-1D21F2B35532}"/>
              </a:ext>
            </a:extLst>
          </p:cNvPr>
          <p:cNvSpPr txBox="1"/>
          <p:nvPr/>
        </p:nvSpPr>
        <p:spPr>
          <a:xfrm>
            <a:off x="469896" y="1065416"/>
            <a:ext cx="75691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Werner </a:t>
            </a:r>
            <a:r>
              <a:rPr lang="pt-BR" sz="180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Vogels</a:t>
            </a:r>
            <a:r>
              <a:rPr lang="pt-BR" sz="180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, CTO AWS</a:t>
            </a:r>
          </a:p>
        </p:txBody>
      </p:sp>
    </p:spTree>
    <p:extLst>
      <p:ext uri="{BB962C8B-B14F-4D97-AF65-F5344CB8AC3E}">
        <p14:creationId xmlns:p14="http://schemas.microsoft.com/office/powerpoint/2010/main" val="89802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ANTES DO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660CB4-A1B9-A59E-AAAE-23C9636FA339}"/>
              </a:ext>
            </a:extLst>
          </p:cNvPr>
          <p:cNvSpPr/>
          <p:nvPr/>
        </p:nvSpPr>
        <p:spPr>
          <a:xfrm>
            <a:off x="732527" y="2253469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COMUNICAÇÃO E COLABORAÇÃO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369755"/>
            <a:ext cx="11441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Os times apresentavam diversas dificuldades, especialmente nos seguintes domínios: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96F24B-124A-1895-AA56-575532B63045}"/>
              </a:ext>
            </a:extLst>
          </p:cNvPr>
          <p:cNvSpPr/>
          <p:nvPr/>
        </p:nvSpPr>
        <p:spPr>
          <a:xfrm>
            <a:off x="6275937" y="2253469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AGILIDADE E RESILIÊNCIA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8242AE8-8539-D031-2D4F-D914D058FDF7}"/>
              </a:ext>
            </a:extLst>
          </p:cNvPr>
          <p:cNvSpPr/>
          <p:nvPr/>
        </p:nvSpPr>
        <p:spPr>
          <a:xfrm>
            <a:off x="3504232" y="2253469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E IMPLANTAÇÃO CONTÍNUA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75FF62-88B9-762C-48CC-1BA6EACC0683}"/>
              </a:ext>
            </a:extLst>
          </p:cNvPr>
          <p:cNvSpPr/>
          <p:nvPr/>
        </p:nvSpPr>
        <p:spPr>
          <a:xfrm>
            <a:off x="9047641" y="2253469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GESTÃO DE INFRAESTRUTURA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E1640-2AFB-8B55-7938-1CAA578E8044}"/>
              </a:ext>
            </a:extLst>
          </p:cNvPr>
          <p:cNvSpPr/>
          <p:nvPr/>
        </p:nvSpPr>
        <p:spPr>
          <a:xfrm>
            <a:off x="3504232" y="4503085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MONITORAMENTO E FEEDBACK RÁPIDO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8D4ECFF-AFD4-3067-6005-E14073926AE5}"/>
              </a:ext>
            </a:extLst>
          </p:cNvPr>
          <p:cNvSpPr/>
          <p:nvPr/>
        </p:nvSpPr>
        <p:spPr>
          <a:xfrm>
            <a:off x="6336981" y="4503085"/>
            <a:ext cx="2335047" cy="849384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CULTURA DE MELHORIA CONTÍNUA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FAD9DB-23C0-6D79-AD54-82EDE7FB6C46}"/>
              </a:ext>
            </a:extLst>
          </p:cNvPr>
          <p:cNvSpPr txBox="1"/>
          <p:nvPr/>
        </p:nvSpPr>
        <p:spPr>
          <a:xfrm>
            <a:off x="732527" y="3188749"/>
            <a:ext cx="23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Divisão significativa entre as equipes de desenvolvimento e infraestrutura (operações).</a:t>
            </a:r>
            <a:endParaRPr lang="pt-BR" sz="120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03B6E5E-605E-35CD-5DC2-5E4A89E85F93}"/>
              </a:ext>
            </a:extLst>
          </p:cNvPr>
          <p:cNvSpPr txBox="1"/>
          <p:nvPr/>
        </p:nvSpPr>
        <p:spPr>
          <a:xfrm>
            <a:off x="3504232" y="3188749"/>
            <a:ext cx="2335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Ciclos de desenvolvimento e liberação lentos, com pouca automação nos processos de entrega.</a:t>
            </a:r>
            <a:endParaRPr lang="pt-BR" sz="120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17D7832-7522-6C9A-D5B1-246A980C1E14}"/>
              </a:ext>
            </a:extLst>
          </p:cNvPr>
          <p:cNvSpPr txBox="1"/>
          <p:nvPr/>
        </p:nvSpPr>
        <p:spPr>
          <a:xfrm>
            <a:off x="6275937" y="3188749"/>
            <a:ext cx="233504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Ambientes que não conseguem se adaptar rapidamente as mudanças, resultando em sistemas menos flexíveis e resistente a falhas.</a:t>
            </a:r>
            <a:endParaRPr lang="pt-BR" sz="12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F41611-2C3B-535F-2BA8-313AC3035FCC}"/>
              </a:ext>
            </a:extLst>
          </p:cNvPr>
          <p:cNvSpPr txBox="1"/>
          <p:nvPr/>
        </p:nvSpPr>
        <p:spPr>
          <a:xfrm>
            <a:off x="9047641" y="3188749"/>
            <a:ext cx="23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Configuração manual e propensa a erros de ambientes de infraestrutura.</a:t>
            </a:r>
            <a:endParaRPr lang="pt-BR" sz="120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5CFD03-6A9C-A16B-6F19-B0E1AB000B11}"/>
              </a:ext>
            </a:extLst>
          </p:cNvPr>
          <p:cNvSpPr txBox="1"/>
          <p:nvPr/>
        </p:nvSpPr>
        <p:spPr>
          <a:xfrm>
            <a:off x="3504231" y="5444490"/>
            <a:ext cx="23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Dificuldades em identificar e corrigir problemas de desempenho em tempo real.</a:t>
            </a:r>
            <a:endParaRPr lang="pt-BR" sz="120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B4AF767-35ED-8FB9-F962-047AE05347C2}"/>
              </a:ext>
            </a:extLst>
          </p:cNvPr>
          <p:cNvSpPr txBox="1"/>
          <p:nvPr/>
        </p:nvSpPr>
        <p:spPr>
          <a:xfrm>
            <a:off x="6275937" y="5444490"/>
            <a:ext cx="23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Falta de cultura que promova a aprendizagem contínua e aprimoramento constante.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66843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800"/>
              <a:buFont typeface="Roboto"/>
              <a:buNone/>
            </a:pPr>
            <a:r>
              <a:rPr lang="pt-BR" sz="2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 O </a:t>
            </a:r>
            <a:r>
              <a:rPr lang="pt-BR" sz="2800" b="1">
                <a:solidFill>
                  <a:srgbClr val="E0375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2800">
              <a:solidFill>
                <a:srgbClr val="E037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660CB4-A1B9-A59E-AAAE-23C9636FA339}"/>
              </a:ext>
            </a:extLst>
          </p:cNvPr>
          <p:cNvSpPr/>
          <p:nvPr/>
        </p:nvSpPr>
        <p:spPr>
          <a:xfrm>
            <a:off x="732527" y="2253469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COMUNICAÇÃO E COLABORAÇÃO</a:t>
            </a:r>
          </a:p>
        </p:txBody>
      </p:sp>
      <p:sp>
        <p:nvSpPr>
          <p:cNvPr id="8" name="Google Shape;296;p13">
            <a:extLst>
              <a:ext uri="{FF2B5EF4-FFF2-40B4-BE49-F238E27FC236}">
                <a16:creationId xmlns:a16="http://schemas.microsoft.com/office/drawing/2014/main" id="{56D192DB-596E-9716-F183-D96D0FAFCB8E}"/>
              </a:ext>
            </a:extLst>
          </p:cNvPr>
          <p:cNvSpPr txBox="1"/>
          <p:nvPr/>
        </p:nvSpPr>
        <p:spPr>
          <a:xfrm>
            <a:off x="280416" y="1369755"/>
            <a:ext cx="11441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94A2AC"/>
              </a:buClr>
              <a:buSzPts val="2000"/>
              <a:buFont typeface="Arial"/>
              <a:buNone/>
            </a:pPr>
            <a:r>
              <a:rPr lang="pt-BR" sz="18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pt-BR" sz="18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o começo da unificação dos times de desenvolvimento e operações.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96F24B-124A-1895-AA56-575532B63045}"/>
              </a:ext>
            </a:extLst>
          </p:cNvPr>
          <p:cNvSpPr/>
          <p:nvPr/>
        </p:nvSpPr>
        <p:spPr>
          <a:xfrm>
            <a:off x="6275937" y="2253469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AGILIDADE E RESILIÊNCIA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8242AE8-8539-D031-2D4F-D914D058FDF7}"/>
              </a:ext>
            </a:extLst>
          </p:cNvPr>
          <p:cNvSpPr/>
          <p:nvPr/>
        </p:nvSpPr>
        <p:spPr>
          <a:xfrm>
            <a:off x="3504232" y="2253469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E IMPLANTAÇÃO CONTÍNUA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75FF62-88B9-762C-48CC-1BA6EACC0683}"/>
              </a:ext>
            </a:extLst>
          </p:cNvPr>
          <p:cNvSpPr/>
          <p:nvPr/>
        </p:nvSpPr>
        <p:spPr>
          <a:xfrm>
            <a:off x="9047641" y="2253469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GESTÃO DE INFRAESTRUTURA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E1640-2AFB-8B55-7938-1CAA578E8044}"/>
              </a:ext>
            </a:extLst>
          </p:cNvPr>
          <p:cNvSpPr/>
          <p:nvPr/>
        </p:nvSpPr>
        <p:spPr>
          <a:xfrm>
            <a:off x="3504232" y="4503085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MONITORAMENTO E FEEDBACK RÁPIDO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8D4ECFF-AFD4-3067-6005-E14073926AE5}"/>
              </a:ext>
            </a:extLst>
          </p:cNvPr>
          <p:cNvSpPr/>
          <p:nvPr/>
        </p:nvSpPr>
        <p:spPr>
          <a:xfrm>
            <a:off x="6336981" y="4503085"/>
            <a:ext cx="2335047" cy="849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CULTURA DE MELHORIA CONTÍNUA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FAD9DB-23C0-6D79-AD54-82EDE7FB6C46}"/>
              </a:ext>
            </a:extLst>
          </p:cNvPr>
          <p:cNvSpPr txBox="1"/>
          <p:nvPr/>
        </p:nvSpPr>
        <p:spPr>
          <a:xfrm>
            <a:off x="732527" y="3188749"/>
            <a:ext cx="23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Comunicação efetiva, colaboração e quebra de silos entre as equipes.</a:t>
            </a:r>
            <a:endParaRPr lang="pt-BR" sz="120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03B6E5E-605E-35CD-5DC2-5E4A89E85F93}"/>
              </a:ext>
            </a:extLst>
          </p:cNvPr>
          <p:cNvSpPr txBox="1"/>
          <p:nvPr/>
        </p:nvSpPr>
        <p:spPr>
          <a:xfrm>
            <a:off x="3504232" y="3188749"/>
            <a:ext cx="23350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CI/CD é uma prática central do </a:t>
            </a:r>
            <a:r>
              <a:rPr lang="pt-BR" sz="12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, permitindo automação de build, testes e implantação, resultando em ciclos de desenvolvimento mais curtos.</a:t>
            </a:r>
            <a:endParaRPr lang="pt-BR" sz="120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17D7832-7522-6C9A-D5B1-246A980C1E14}"/>
              </a:ext>
            </a:extLst>
          </p:cNvPr>
          <p:cNvSpPr txBox="1"/>
          <p:nvPr/>
        </p:nvSpPr>
        <p:spPr>
          <a:xfrm>
            <a:off x="6275937" y="3188749"/>
            <a:ext cx="23350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Automação e a abordagem orientada por práticas ágeis ajudam a tornar os processos mais ágeis, permitindo adaptações rápidas às mudanças.</a:t>
            </a:r>
            <a:endParaRPr lang="pt-BR" sz="12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F41611-2C3B-535F-2BA8-313AC3035FCC}"/>
              </a:ext>
            </a:extLst>
          </p:cNvPr>
          <p:cNvSpPr txBox="1"/>
          <p:nvPr/>
        </p:nvSpPr>
        <p:spPr>
          <a:xfrm>
            <a:off x="9047641" y="3188749"/>
            <a:ext cx="2335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Infraestrutura como código permitindo automação para criar e modificar ambiente, diminuindo erros humanos.</a:t>
            </a:r>
            <a:endParaRPr lang="pt-BR" sz="120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5CFD03-6A9C-A16B-6F19-B0E1AB000B11}"/>
              </a:ext>
            </a:extLst>
          </p:cNvPr>
          <p:cNvSpPr txBox="1"/>
          <p:nvPr/>
        </p:nvSpPr>
        <p:spPr>
          <a:xfrm>
            <a:off x="3504231" y="5444490"/>
            <a:ext cx="23350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err="1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Observabilidade</a:t>
            </a:r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 contínuo e feedback rápido permite a detecção precoce de problemas, facilitando a correção proativa.</a:t>
            </a:r>
            <a:endParaRPr lang="pt-BR" sz="120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B4AF767-35ED-8FB9-F962-047AE05347C2}"/>
              </a:ext>
            </a:extLst>
          </p:cNvPr>
          <p:cNvSpPr txBox="1"/>
          <p:nvPr/>
        </p:nvSpPr>
        <p:spPr>
          <a:xfrm>
            <a:off x="6275937" y="5444490"/>
            <a:ext cx="2335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rgbClr val="94A2AC"/>
                </a:solidFill>
                <a:latin typeface="Roboto"/>
                <a:ea typeface="Roboto"/>
                <a:cs typeface="Roboto"/>
                <a:sym typeface="Roboto"/>
              </a:rPr>
              <a:t>Incentivo a experimentação e análise pós-implantação para impulsionar melhorias constantes.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13498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AF3888316C004DAC04A977ABB073CE" ma:contentTypeVersion="12" ma:contentTypeDescription="Crie um novo documento." ma:contentTypeScope="" ma:versionID="c102a9f708dd67221e80e037e7480352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7677e25eaaf528df944645a0ef237877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190AA59-E9FE-4C85-A23C-BA83DA2E44DA}"/>
</file>

<file path=customXml/itemProps2.xml><?xml version="1.0" encoding="utf-8"?>
<ds:datastoreItem xmlns:ds="http://schemas.openxmlformats.org/officeDocument/2006/customXml" ds:itemID="{341B5FE6-F2E4-4344-A8FD-730358C718A9}"/>
</file>

<file path=customXml/itemProps3.xml><?xml version="1.0" encoding="utf-8"?>
<ds:datastoreItem xmlns:ds="http://schemas.openxmlformats.org/officeDocument/2006/customXml" ds:itemID="{B3AEA9C6-4744-4DC7-B762-0D3B5B5DA285}"/>
</file>

<file path=docProps/app.xml><?xml version="1.0" encoding="utf-8"?>
<Properties xmlns="http://schemas.openxmlformats.org/officeDocument/2006/extended-properties" xmlns:vt="http://schemas.openxmlformats.org/officeDocument/2006/docPropsVTypes">
  <TotalTime>26700</TotalTime>
  <Words>4085</Words>
  <Application>Microsoft Macintosh PowerPoint</Application>
  <PresentationFormat>Widescreen</PresentationFormat>
  <Paragraphs>384</Paragraphs>
  <Slides>40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Arial</vt:lpstr>
      <vt:lpstr>Consolas</vt:lpstr>
      <vt:lpstr>Menlo</vt:lpstr>
      <vt:lpstr>Roboto</vt:lpstr>
      <vt:lpstr>Calibri</vt:lpstr>
      <vt:lpstr>1_Office Theme</vt:lpstr>
      <vt:lpstr>Office Theme</vt:lpstr>
      <vt:lpstr>2_Office Theme</vt:lpstr>
      <vt:lpstr>Apresentação do PowerPoint</vt:lpstr>
      <vt:lpstr>Apresentação do PowerPoint</vt:lpstr>
      <vt:lpstr>Apresentação do PowerPoint</vt:lpstr>
      <vt:lpstr>MACHINE LEARNING OPS</vt:lpstr>
      <vt:lpstr>SOFTWARE ENGINEERING E MACHINE LEARNING OPS</vt:lpstr>
      <vt:lpstr>A AURORA DO DEVOPS</vt:lpstr>
      <vt:lpstr>YOU BUILD IT, YOU RUN IT</vt:lpstr>
      <vt:lpstr>ANTES DO DEVOPS</vt:lpstr>
      <vt:lpstr>COM O DEVOPS</vt:lpstr>
      <vt:lpstr>ANTES DO MACHINE LEARNING OPS</vt:lpstr>
      <vt:lpstr>ANTES DO MACHINE LEARNING OPS</vt:lpstr>
      <vt:lpstr>PRINCIPÍOS DE REFERÊCIA</vt:lpstr>
      <vt:lpstr>PRINCIPÍOS DE REFERÊCIA</vt:lpstr>
      <vt:lpstr>MLOPS FEEDBACK LOOP</vt:lpstr>
      <vt:lpstr>MODELOS EM OPERAÇÃO: NEM TUDO É API</vt:lpstr>
      <vt:lpstr>MODELOS EM OPERAÇÃO: NEM TUDO É API</vt:lpstr>
      <vt:lpstr>MODELOS EM OPERAÇÃO: NEM TUDO É API</vt:lpstr>
      <vt:lpstr>MODELOS EM OPERAÇÃO  SHI* HAPPENS</vt:lpstr>
      <vt:lpstr>DO DEVOPS: TESTE E ANÁLISE ESTÁTICA</vt:lpstr>
      <vt:lpstr>DO DEVOPS: TESTE E ANÁLISE ESTÁTICA</vt:lpstr>
      <vt:lpstr>Apresentação do PowerPoint</vt:lpstr>
      <vt:lpstr>DO DEVOPS: TESTE DE UNIDADE</vt:lpstr>
      <vt:lpstr>Apresentação do PowerPoint</vt:lpstr>
      <vt:lpstr>TESTE DE UNIDADE, UM CASO PRÁTICO</vt:lpstr>
      <vt:lpstr>TESTE DE UNIDADE, UM CASO PRÁTICO</vt:lpstr>
      <vt:lpstr>TESTE DE UNIDADE, UM CASO PRÁTICO</vt:lpstr>
      <vt:lpstr>TESTE DE UNIDADE, UM CASO PRÁTICO</vt:lpstr>
      <vt:lpstr>TESTE DE UNIDADE, UM CASO PRÁTICO</vt:lpstr>
      <vt:lpstr>DESAFIO 1</vt:lpstr>
      <vt:lpstr>Apresentação do PowerPoint</vt:lpstr>
      <vt:lpstr>ANÁLISE ESTÁTICA: LINT</vt:lpstr>
      <vt:lpstr>ANÁLISE ESTÁTICA: LINT</vt:lpstr>
      <vt:lpstr>PYLINT, ANÁLISE ESTÁTICA EM PYTHON</vt:lpstr>
      <vt:lpstr>PYLINT, ANÁLISE ESTÁTICA EM PYTHON</vt:lpstr>
      <vt:lpstr>PYLINT, ANÁLISE ESTÁTICA EM PYTHON</vt:lpstr>
      <vt:lpstr>PYLINT, ANÁLISE ESTÁTICA EM PYTHON</vt:lpstr>
      <vt:lpstr>PYLINT, ANÁLISE ESTÁTICA EM PYTHON</vt:lpstr>
      <vt:lpstr>DESAFIO 2</vt:lpstr>
      <vt:lpstr>PARA SABER MAIS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 Masi Martins</dc:creator>
  <cp:lastModifiedBy>Michel Fernandes</cp:lastModifiedBy>
  <cp:revision>60</cp:revision>
  <dcterms:created xsi:type="dcterms:W3CDTF">2016-06-16T19:36:42Z</dcterms:created>
  <dcterms:modified xsi:type="dcterms:W3CDTF">2025-05-26T01:06:17Z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